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7" r:id="rId6"/>
    <p:sldId id="258" r:id="rId7"/>
    <p:sldId id="261" r:id="rId8"/>
    <p:sldId id="263" r:id="rId9"/>
    <p:sldId id="265" r:id="rId10"/>
    <p:sldId id="345" r:id="rId11"/>
    <p:sldId id="346" r:id="rId12"/>
    <p:sldId id="351" r:id="rId13"/>
    <p:sldId id="347" r:id="rId14"/>
    <p:sldId id="352" r:id="rId15"/>
    <p:sldId id="353" r:id="rId16"/>
    <p:sldId id="358" r:id="rId17"/>
    <p:sldId id="359" r:id="rId18"/>
    <p:sldId id="325" r:id="rId19"/>
    <p:sldId id="303" r:id="rId20"/>
    <p:sldId id="349" r:id="rId21"/>
    <p:sldId id="302" r:id="rId22"/>
    <p:sldId id="294" r:id="rId23"/>
    <p:sldId id="350" r:id="rId24"/>
    <p:sldId id="299" r:id="rId25"/>
    <p:sldId id="357" r:id="rId26"/>
    <p:sldId id="314" r:id="rId27"/>
    <p:sldId id="315" r:id="rId28"/>
    <p:sldId id="309" r:id="rId29"/>
    <p:sldId id="354" r:id="rId30"/>
    <p:sldId id="306" r:id="rId31"/>
    <p:sldId id="307" r:id="rId32"/>
    <p:sldId id="308" r:id="rId33"/>
    <p:sldId id="311" r:id="rId34"/>
    <p:sldId id="329" r:id="rId35"/>
    <p:sldId id="355" r:id="rId36"/>
    <p:sldId id="271" r:id="rId3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A54632-BBE0-4860-94E8-23210CEF9330}">
          <p14:sldIdLst>
            <p14:sldId id="256"/>
            <p14:sldId id="257"/>
            <p14:sldId id="258"/>
          </p14:sldIdLst>
        </p14:section>
        <p14:section name="Setup and data generation" id="{2231119B-670E-4681-8BF2-9A9D27CF3A3D}">
          <p14:sldIdLst>
            <p14:sldId id="261"/>
            <p14:sldId id="263"/>
            <p14:sldId id="265"/>
            <p14:sldId id="345"/>
            <p14:sldId id="346"/>
            <p14:sldId id="351"/>
            <p14:sldId id="347"/>
            <p14:sldId id="352"/>
            <p14:sldId id="353"/>
          </p14:sldIdLst>
        </p14:section>
        <p14:section name="Communication" id="{E6CA1B87-5833-41DE-80AA-18EB5A036F63}">
          <p14:sldIdLst>
            <p14:sldId id="358"/>
            <p14:sldId id="359"/>
            <p14:sldId id="325"/>
            <p14:sldId id="303"/>
            <p14:sldId id="349"/>
            <p14:sldId id="302"/>
            <p14:sldId id="294"/>
            <p14:sldId id="350"/>
            <p14:sldId id="299"/>
            <p14:sldId id="357"/>
          </p14:sldIdLst>
        </p14:section>
        <p14:section name="Algorithm" id="{FD21F2F8-24CB-4676-81B4-A2B551E271D1}">
          <p14:sldIdLst>
            <p14:sldId id="314"/>
            <p14:sldId id="315"/>
            <p14:sldId id="309"/>
            <p14:sldId id="354"/>
            <p14:sldId id="306"/>
            <p14:sldId id="307"/>
            <p14:sldId id="308"/>
            <p14:sldId id="311"/>
            <p14:sldId id="329"/>
            <p14:sldId id="355"/>
          </p14:sldIdLst>
        </p14:section>
        <p14:section name="References" id="{854C9B66-7ED5-461E-93A9-C11B2761649B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BF888ED-2140-9580-278E-16AB44F71211}" name="Muhammad Munam Uddin Farooqui" initials="MMUF" userId="S::muhammad_munam_uddin.farooqui@smail.th-koeln.de::85e69cb6-957c-40aa-8cac-a10c8e17ec7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11EF65-EA0E-44ED-B9AB-B0725F5C3DD6}" v="179" dt="2024-07-09T11:47:02.348"/>
    <p1510:client id="{31756274-AD9F-4C3E-A030-86E290290845}" v="15" dt="2024-07-09T08:13:49.102"/>
    <p1510:client id="{8F5A4C3A-9A0A-9C74-0C8A-A83C3B50672C}" v="6" dt="2024-07-08T20:25:56.282"/>
    <p1510:client id="{F52126F7-9212-49C9-8D72-9919773660B3}" v="745" dt="2024-07-09T08:37:57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6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DA6956-E0C5-730B-52A4-7CF53F4C0B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8436E-A832-5E1E-ACAB-011B3DF529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3981B-A900-4B50-A57A-E3F52BDFDC6F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B25D23-CD4C-3DAF-6CD0-9D2FAEC5EA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16355F-BEEC-E69F-2E71-172A9B5DE9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231A47-1F84-4411-8177-C595AFDE19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694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5979C3-6264-4A2E-988E-2E70C4804B32}" type="datetimeFigureOut">
              <a:rPr lang="en-IN" smtClean="0"/>
              <a:t>09-07-2024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C33F1-0887-4435-951A-40599E40170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0305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33F1-0887-4435-951A-40599E40170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094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1861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13186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0165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633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224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59509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796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33F1-0887-4435-951A-40599E40170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807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33F1-0887-4435-951A-40599E40170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140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33F1-0887-4435-951A-40599E40170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657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33F1-0887-4435-951A-40599E40170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9360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33F1-0887-4435-951A-40599E401709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2294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33F1-0887-4435-951A-40599E401709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2808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2C33F1-0887-4435-951A-40599E40170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060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805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5DF07-E9DC-4819-7734-8134AC7D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rtl="0" eaLnBrk="1" fontAlgn="auto" hangingPunct="1">
              <a:spcBef>
                <a:spcPts val="0"/>
              </a:spcBef>
              <a:spcAft>
                <a:spcPts val="0"/>
              </a:spcAft>
              <a:def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Case Study: </a:t>
            </a:r>
            <a:r>
              <a:rPr lang="en-US">
                <a:sym typeface="Arial"/>
              </a:rPr>
              <a:t>Anomaly detection with Industrial PC-based energy measurement framework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BB9503-C39C-D9C8-3185-0351EDB84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8499EFE-6016-47FB-9516-C144B594BF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64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47385-AA8F-0A71-BE72-777E1EDB1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FF4B8-74BC-4410-A426-CE79CD21BF8D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29883-13B2-8D22-D87E-5C3554484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A5D40-8AB7-4711-58D5-CF0A08997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1428D-A271-4F0C-9555-50A40BD374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17401-9CEB-73EA-6E78-E6BC6F240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3FD213-55EA-496F-87C7-641012F95E34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9FD6F-6838-5161-1DC3-0302442F5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DD487-70E9-35F9-01EA-9D5DDD2E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60D7B-31C4-482B-AB7C-BB76B0B854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20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>
            <a:spLocks noGrp="1"/>
          </p:cNvSpPr>
          <p:nvPr>
            <p:ph type="body" idx="1"/>
          </p:nvPr>
        </p:nvSpPr>
        <p:spPr>
          <a:xfrm>
            <a:off x="336062" y="1557339"/>
            <a:ext cx="11519876" cy="4535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36062" y="549275"/>
            <a:ext cx="11519877" cy="4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F216C852-52B0-234E-7D3D-18C19A89E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C804DDA-EE1F-98F9-72DD-4D2429D8E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C60D7B-31C4-482B-AB7C-BB76B0B854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85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0AF15-CA55-C5AA-4D22-C5E98C417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F20385-50BA-45C5-B06F-A0EA0C652272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53124-06C2-EAD1-6049-4184C235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 sz="1200"/>
            </a:lvl1pPr>
          </a:lstStyle>
          <a:p>
            <a:pPr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48C75-157B-C01E-D77E-45920AEC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37640-8B60-4615-B597-21E20775D3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347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B51EA-7CC7-2DA1-6BE3-8B6F388C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4C8F3F-1621-4B90-B720-8F47DDC8B099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04B66-DA38-837F-F2C6-03770920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27FCC-C639-19BD-934D-62AE86C1F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05380-ABAB-47E3-ADE6-55CEE8200D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7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C6EBACF-94B7-F49B-18F0-4291EC78B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0D9448-492A-4A08-A077-EA8F5773B06D}" type="datetime1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A2E21A7-3339-F681-C374-8D62E3197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6809C0-EE95-B5E5-D60E-0A8E3AC8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C48B9A-5912-4C92-9E4F-DE2633CA1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57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00576F4-A8D0-0E13-1DA2-BFC8D04AE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FA7B1-A3D3-48FF-81A7-668019F170B7}" type="datetime1">
              <a:rPr lang="en-US" smtClean="0"/>
              <a:t>7/9/2024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F72F66A-BB1E-1365-6509-5E489E78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ea typeface="Arial"/>
              <a:cs typeface="Arial"/>
              <a:sym typeface="Arial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044431-5B65-D3A3-B0B8-83478EE37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B53E4E-A056-4F8D-9CCF-988143E625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94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BD02A45-A408-1CCC-56ED-13A09B25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44467-31D1-44B8-AE0A-1D76DD13E26B}" type="datetime1">
              <a:rPr lang="en-US" smtClean="0"/>
              <a:t>7/9/2024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0203D75-8917-88D8-1BCD-5F79209F6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D013A6D-C8EF-5667-6043-DAC3AC592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986133-35A4-4997-96F6-688A1DDB4C7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6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4B6D711-8A74-1FDB-1E17-324775FB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D8C973-3DFE-46F3-B394-D698BAA28924}" type="datetime1">
              <a:rPr lang="en-US" smtClean="0"/>
              <a:t>7/9/2024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4B0275C-4D64-2712-4417-60B356326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A124FE-1F32-2BC2-67CA-C526367A7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BD883-59C0-4B83-858D-94753B5EB6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3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12FF7D1-6003-317E-8226-A4BE206E0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BDB99-8308-48AF-9751-E5486EF18E81}" type="datetime1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3B2D5A9-90D7-F5B5-9781-30EA2726E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ea typeface="Arial"/>
              <a:cs typeface="Arial"/>
              <a:sym typeface="Arial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46C505C-049E-4DB4-78ED-F56E4E224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2ED3B2-EBBC-4CCD-AB57-7A3ACA7E97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4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 b="1"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586906F-D691-C95E-F551-4429B21C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C69E1B-AB77-42EF-9734-05D7794D89AA}" type="datetime1">
              <a:rPr lang="en-US" smtClean="0"/>
              <a:t>7/9/2024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591F028-B013-349F-96B7-629C84C42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algn="l"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ea typeface="Arial"/>
              <a:cs typeface="Arial"/>
              <a:sym typeface="Arial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756CAE-2580-CBA8-C9CC-0C48D491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C5DEED-14EE-4F1F-8FFE-082B5D61E5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616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3528F14-2E67-02D9-0224-B36EFD4DF9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52EB1F7B-A2BC-0EE5-EFF2-6E954AA48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EDC8-C85A-3C06-58D2-CA7412F330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E4E9C13-9499-4558-BCF7-BA01710452A8}" type="datetime1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1D228-EFA5-97C5-C0EA-3C1E392E5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algn="l"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45113-CA12-0281-4C5E-BF62BC04E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D8499EFE-6016-47FB-9516-C144B594BF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Bild 7">
            <a:extLst>
              <a:ext uri="{FF2B5EF4-FFF2-40B4-BE49-F238E27FC236}">
                <a16:creationId xmlns:a16="http://schemas.microsoft.com/office/drawing/2014/main" id="{5E3B3E38-06BC-552F-23AE-0A3E92770FAC}"/>
              </a:ext>
            </a:extLst>
          </p:cNvPr>
          <p:cNvPicPr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58135" y="6000750"/>
            <a:ext cx="1124556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Gerade Verbindung 15">
            <a:extLst>
              <a:ext uri="{FF2B5EF4-FFF2-40B4-BE49-F238E27FC236}">
                <a16:creationId xmlns:a16="http://schemas.microsoft.com/office/drawing/2014/main" id="{EF993E4C-C238-BB24-567E-B376AB6F6B43}"/>
              </a:ext>
            </a:extLst>
          </p:cNvPr>
          <p:cNvCxnSpPr/>
          <p:nvPr/>
        </p:nvCxnSpPr>
        <p:spPr>
          <a:xfrm>
            <a:off x="1206500" y="5951538"/>
            <a:ext cx="1098708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3" name="Gruppierung 11">
            <a:extLst>
              <a:ext uri="{FF2B5EF4-FFF2-40B4-BE49-F238E27FC236}">
                <a16:creationId xmlns:a16="http://schemas.microsoft.com/office/drawing/2014/main" id="{4F07A660-421E-BAE7-F04E-A6C4E5299844}"/>
              </a:ext>
            </a:extLst>
          </p:cNvPr>
          <p:cNvGrpSpPr>
            <a:grpSpLocks/>
          </p:cNvGrpSpPr>
          <p:nvPr/>
        </p:nvGrpSpPr>
        <p:grpSpPr bwMode="auto">
          <a:xfrm>
            <a:off x="1204913" y="0"/>
            <a:ext cx="10991850" cy="71438"/>
            <a:chOff x="903819" y="0"/>
            <a:chExt cx="8244000" cy="108000"/>
          </a:xfrm>
        </p:grpSpPr>
        <p:sp>
          <p:nvSpPr>
            <p:cNvPr id="10" name="Rechteck 12">
              <a:extLst>
                <a:ext uri="{FF2B5EF4-FFF2-40B4-BE49-F238E27FC236}">
                  <a16:creationId xmlns:a16="http://schemas.microsoft.com/office/drawing/2014/main" id="{65F8F78D-9939-988E-9504-E142148A15ED}"/>
                </a:ext>
              </a:extLst>
            </p:cNvPr>
            <p:cNvSpPr/>
            <p:nvPr/>
          </p:nvSpPr>
          <p:spPr bwMode="auto">
            <a:xfrm>
              <a:off x="903819" y="0"/>
              <a:ext cx="2734903" cy="108000"/>
            </a:xfrm>
            <a:prstGeom prst="rect">
              <a:avLst/>
            </a:prstGeom>
            <a:solidFill>
              <a:srgbClr val="AA0F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1" name="Rechteck 13">
              <a:extLst>
                <a:ext uri="{FF2B5EF4-FFF2-40B4-BE49-F238E27FC236}">
                  <a16:creationId xmlns:a16="http://schemas.microsoft.com/office/drawing/2014/main" id="{C5AEF00B-211B-0BC7-BD62-EEF109EE0D3A}"/>
                </a:ext>
              </a:extLst>
            </p:cNvPr>
            <p:cNvSpPr/>
            <p:nvPr/>
          </p:nvSpPr>
          <p:spPr bwMode="auto">
            <a:xfrm>
              <a:off x="3638722" y="0"/>
              <a:ext cx="2737285" cy="108000"/>
            </a:xfrm>
            <a:prstGeom prst="rect">
              <a:avLst/>
            </a:prstGeom>
            <a:solidFill>
              <a:srgbClr val="D747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  <p:sp>
          <p:nvSpPr>
            <p:cNvPr id="12" name="Rechteck 14">
              <a:extLst>
                <a:ext uri="{FF2B5EF4-FFF2-40B4-BE49-F238E27FC236}">
                  <a16:creationId xmlns:a16="http://schemas.microsoft.com/office/drawing/2014/main" id="{C76147A2-47DF-F4AC-96CC-DB31E74F1DBC}"/>
                </a:ext>
              </a:extLst>
            </p:cNvPr>
            <p:cNvSpPr/>
            <p:nvPr/>
          </p:nvSpPr>
          <p:spPr bwMode="auto">
            <a:xfrm>
              <a:off x="6376006" y="0"/>
              <a:ext cx="2771813" cy="108000"/>
            </a:xfrm>
            <a:prstGeom prst="rect">
              <a:avLst/>
            </a:prstGeom>
            <a:solidFill>
              <a:srgbClr val="901B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de-DE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2" r:id="rId12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yads.readthedocs.io/en/latest/index.html" TargetMode="External"/><Relationship Id="rId7" Type="http://schemas.openxmlformats.org/officeDocument/2006/relationships/hyperlink" Target="https://infosys.beckhoff.com/index.php?content=../content/1031/tcadsnetref/7312578699.html&amp;id=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wnload.beckhoff.com/download/document/automation/twincat3/TF6701_TC3_IoT_Communication_MQTT_EN.pdf" TargetMode="External"/><Relationship Id="rId5" Type="http://schemas.openxmlformats.org/officeDocument/2006/relationships/hyperlink" Target="https://infosys.beckhoff.com/english.php?content=../content/1033/tcplclib_tc2_utilities/35010187.html&amp;id=" TargetMode="External"/><Relationship Id="rId4" Type="http://schemas.openxmlformats.org/officeDocument/2006/relationships/hyperlink" Target="https://www.beckhoff.com/en-en/products/automation/twincat/tc1xxx-twincat-3-base/tc1000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E1BEA-F39C-0E42-2E25-5D1B59FB9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41420"/>
            <a:ext cx="9144000" cy="2538663"/>
          </a:xfrm>
        </p:spPr>
        <p:txBody>
          <a:bodyPr rtlCol="0">
            <a:normAutofit fontScale="90000"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en-US" sz="5300" b="1">
                <a:solidFill>
                  <a:srgbClr val="AA101F"/>
                </a:solidFill>
              </a:rPr>
              <a:t>CASE STUDY: ANOMALY DETECTION </a:t>
            </a:r>
            <a:br>
              <a:rPr lang="en-US" b="1">
                <a:solidFill>
                  <a:srgbClr val="AA101F"/>
                </a:solidFill>
              </a:rPr>
            </a:br>
            <a:r>
              <a:rPr lang="en-US" sz="3100">
                <a:solidFill>
                  <a:srgbClr val="D6471F"/>
                </a:solidFill>
              </a:rPr>
              <a:t>With Industrial PC-based Energy Measurement Framework</a:t>
            </a:r>
            <a:br>
              <a:rPr lang="en-US">
                <a:solidFill>
                  <a:srgbClr val="D6471F"/>
                </a:solidFill>
              </a:rPr>
            </a:b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E6FFE-8266-84A8-26D5-8E87DEEF4C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12244"/>
            <a:ext cx="3568700" cy="3219324"/>
          </a:xfrm>
        </p:spPr>
        <p:txBody>
          <a:bodyPr rtlCol="0">
            <a:noAutofit/>
          </a:bodyPr>
          <a:lstStyle/>
          <a:p>
            <a:pPr algn="l" fontAlgn="auto">
              <a:spcAft>
                <a:spcPts val="0"/>
              </a:spcAft>
              <a:buSzPts val="1400"/>
              <a:defRPr/>
            </a:pPr>
            <a:r>
              <a:rPr lang="en-US" sz="1800" b="1">
                <a:solidFill>
                  <a:srgbClr val="90196E"/>
                </a:solidFill>
              </a:rPr>
              <a:t>PRESENTED BY</a:t>
            </a:r>
          </a:p>
          <a:p>
            <a:pPr algn="l" fontAlgn="auto">
              <a:spcAft>
                <a:spcPts val="0"/>
              </a:spcAft>
              <a:buSzPts val="1400"/>
              <a:defRPr/>
            </a:pPr>
            <a:endParaRPr lang="en-US" sz="1800" b="1">
              <a:solidFill>
                <a:srgbClr val="90196E"/>
              </a:solidFill>
            </a:endParaRPr>
          </a:p>
          <a:p>
            <a:pPr marL="285750" indent="-285750" algn="l" fontAlgn="auto"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90196E"/>
                </a:solidFill>
              </a:rPr>
              <a:t>Bhagyashree </a:t>
            </a:r>
            <a:r>
              <a:rPr lang="en-US" sz="2000" err="1">
                <a:solidFill>
                  <a:srgbClr val="90196E"/>
                </a:solidFill>
              </a:rPr>
              <a:t>Popat</a:t>
            </a:r>
            <a:r>
              <a:rPr lang="en-US" sz="2000">
                <a:solidFill>
                  <a:srgbClr val="90196E"/>
                </a:solidFill>
              </a:rPr>
              <a:t> </a:t>
            </a:r>
            <a:r>
              <a:rPr lang="en-US" sz="2000" err="1">
                <a:solidFill>
                  <a:srgbClr val="90196E"/>
                </a:solidFill>
              </a:rPr>
              <a:t>Zaware</a:t>
            </a:r>
            <a:endParaRPr lang="en-US" sz="2000">
              <a:solidFill>
                <a:srgbClr val="90196E"/>
              </a:solidFill>
            </a:endParaRPr>
          </a:p>
          <a:p>
            <a:pPr marL="285750" indent="-285750" algn="l" fontAlgn="auto"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90196E"/>
                </a:solidFill>
              </a:rPr>
              <a:t>Eduardo </a:t>
            </a:r>
            <a:r>
              <a:rPr lang="en-US" sz="2000" err="1">
                <a:solidFill>
                  <a:srgbClr val="90196E"/>
                </a:solidFill>
              </a:rPr>
              <a:t>Guandulain</a:t>
            </a:r>
            <a:r>
              <a:rPr lang="en-US" sz="2000">
                <a:solidFill>
                  <a:srgbClr val="90196E"/>
                </a:solidFill>
              </a:rPr>
              <a:t> Juárez</a:t>
            </a:r>
          </a:p>
          <a:p>
            <a:pPr marL="285750" indent="-285750" algn="l" fontAlgn="auto"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90196E"/>
                </a:solidFill>
              </a:rPr>
              <a:t>Muhammad </a:t>
            </a:r>
            <a:r>
              <a:rPr lang="en-US" sz="2000" err="1">
                <a:solidFill>
                  <a:srgbClr val="90196E"/>
                </a:solidFill>
              </a:rPr>
              <a:t>Munam</a:t>
            </a:r>
            <a:r>
              <a:rPr lang="en-US" sz="2000">
                <a:solidFill>
                  <a:srgbClr val="90196E"/>
                </a:solidFill>
              </a:rPr>
              <a:t> Uddin Farooqui</a:t>
            </a:r>
            <a:endParaRPr lang="en-US" sz="2000">
              <a:solidFill>
                <a:srgbClr val="90196E"/>
              </a:solidFill>
              <a:ea typeface="Calibri"/>
              <a:cs typeface="Calibri"/>
            </a:endParaRPr>
          </a:p>
          <a:p>
            <a:pPr algn="l" fontAlgn="auto">
              <a:spcAft>
                <a:spcPts val="0"/>
              </a:spcAft>
              <a:buSzPts val="1400"/>
              <a:defRPr/>
            </a:pPr>
            <a:endParaRPr lang="en-US" sz="1800">
              <a:solidFill>
                <a:srgbClr val="90196E"/>
              </a:solidFill>
            </a:endParaRPr>
          </a:p>
          <a:p>
            <a:pPr algn="l" fontAlgn="auto">
              <a:spcAft>
                <a:spcPts val="0"/>
              </a:spcAft>
              <a:defRPr/>
            </a:pPr>
            <a:endParaRPr lang="en-IN" sz="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66476-30F3-06DD-FB97-232999F89B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81750"/>
            <a:ext cx="2743200" cy="365125"/>
          </a:xfrm>
        </p:spPr>
        <p:txBody>
          <a:bodyPr/>
          <a:lstStyle/>
          <a:p>
            <a:pPr>
              <a:defRPr/>
            </a:pPr>
            <a:fld id="{82256DBA-6C57-4208-8113-45CAB2179A3C}" type="slidenum">
              <a:rPr lang="en-US"/>
              <a:pPr>
                <a:defRPr/>
              </a:pPr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C80913-42D7-881F-7DAA-0368B453C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Case Study: </a:t>
            </a:r>
            <a:r>
              <a:rPr lang="en-US">
                <a:sym typeface="Arial"/>
              </a:rPr>
              <a:t>Anomaly detection with Industrial PC-based energy measurement framework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A7C53E6-70FA-4ABE-E307-AB661079FE84}"/>
              </a:ext>
            </a:extLst>
          </p:cNvPr>
          <p:cNvSpPr txBox="1">
            <a:spLocks/>
          </p:cNvSpPr>
          <p:nvPr/>
        </p:nvSpPr>
        <p:spPr bwMode="auto">
          <a:xfrm>
            <a:off x="6369050" y="2712244"/>
            <a:ext cx="3568700" cy="321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 eaLnBrk="1" fontAlgn="auto" hangingPunct="1"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90196E"/>
              </a:solidFill>
            </a:endParaRPr>
          </a:p>
          <a:p>
            <a:pPr marL="285750" indent="-285750" algn="l" eaLnBrk="1" fontAlgn="auto" hangingPunct="1"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90196E"/>
              </a:solidFill>
            </a:endParaRPr>
          </a:p>
          <a:p>
            <a:pPr marL="285750" indent="-285750" algn="l" eaLnBrk="1" fontAlgn="auto" hangingPunct="1"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90196E"/>
                </a:solidFill>
              </a:rPr>
              <a:t>Nnamdi </a:t>
            </a:r>
            <a:r>
              <a:rPr lang="en-US" sz="2000" err="1">
                <a:solidFill>
                  <a:srgbClr val="90196E"/>
                </a:solidFill>
              </a:rPr>
              <a:t>Ogbonnaya</a:t>
            </a:r>
            <a:r>
              <a:rPr lang="en-US" sz="2000">
                <a:solidFill>
                  <a:srgbClr val="90196E"/>
                </a:solidFill>
              </a:rPr>
              <a:t> </a:t>
            </a:r>
            <a:r>
              <a:rPr lang="en-US" sz="2000" err="1">
                <a:solidFill>
                  <a:srgbClr val="90196E"/>
                </a:solidFill>
              </a:rPr>
              <a:t>Odii</a:t>
            </a:r>
            <a:endParaRPr lang="en-US" sz="2000">
              <a:solidFill>
                <a:srgbClr val="90196E"/>
              </a:solidFill>
            </a:endParaRPr>
          </a:p>
          <a:p>
            <a:pPr marL="285750" indent="-285750" algn="l" eaLnBrk="1" fontAlgn="auto" hangingPunct="1"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/>
            </a:pPr>
            <a:r>
              <a:rPr lang="en-US" sz="2000" err="1">
                <a:solidFill>
                  <a:srgbClr val="90196E"/>
                </a:solidFill>
              </a:rPr>
              <a:t>Yuganshu</a:t>
            </a:r>
            <a:r>
              <a:rPr lang="en-US" sz="2000">
                <a:solidFill>
                  <a:srgbClr val="90196E"/>
                </a:solidFill>
              </a:rPr>
              <a:t> </a:t>
            </a:r>
            <a:r>
              <a:rPr lang="en-US" sz="2000" err="1">
                <a:solidFill>
                  <a:srgbClr val="90196E"/>
                </a:solidFill>
              </a:rPr>
              <a:t>Whadhwa</a:t>
            </a:r>
            <a:endParaRPr lang="en-US" sz="2000">
              <a:solidFill>
                <a:srgbClr val="90196E"/>
              </a:solidFill>
            </a:endParaRPr>
          </a:p>
          <a:p>
            <a:pPr marL="285750" indent="-285750" algn="l" eaLnBrk="1" fontAlgn="auto" hangingPunct="1"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90196E"/>
                </a:solidFill>
              </a:rPr>
              <a:t>Rohit Arunachalam Gopinath </a:t>
            </a:r>
            <a:endParaRPr lang="en-US" sz="2000">
              <a:solidFill>
                <a:srgbClr val="90196E"/>
              </a:solidFill>
              <a:ea typeface="Calibri"/>
              <a:cs typeface="Calibri"/>
            </a:endParaRPr>
          </a:p>
          <a:p>
            <a:pPr marL="285750" indent="-285750" algn="l" eaLnBrk="1" fontAlgn="auto" hangingPunct="1">
              <a:spcAft>
                <a:spcPts val="0"/>
              </a:spcAft>
              <a:buSzPts val="1400"/>
              <a:buFont typeface="Arial" panose="020B0604020202020204" pitchFamily="34" charset="0"/>
              <a:buChar char="•"/>
              <a:defRPr/>
            </a:pPr>
            <a:endParaRPr lang="en-US" sz="2000">
              <a:solidFill>
                <a:srgbClr val="90196E"/>
              </a:solidFill>
            </a:endParaRPr>
          </a:p>
          <a:p>
            <a:pPr algn="l" eaLnBrk="1" fontAlgn="auto" hangingPunct="1">
              <a:spcAft>
                <a:spcPts val="0"/>
              </a:spcAft>
              <a:defRPr/>
            </a:pPr>
            <a:endParaRPr lang="en-IN" sz="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EB68-DE3E-A7AD-841B-1BFA17CD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4C7A-C475-2E45-D48E-BA797FA0AA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/>
              <a:t>Value from AnalogDiscovery2   </a:t>
            </a:r>
          </a:p>
          <a:p>
            <a:pPr marL="0" indent="0">
              <a:buNone/>
            </a:pPr>
            <a:r>
              <a:rPr lang="en-US" sz="1600"/>
              <a:t>=       4 V    -    4.8v    -     4v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 sz="1600"/>
              <a:t>Voltage at the terminals            </a:t>
            </a:r>
          </a:p>
          <a:p>
            <a:pPr marL="0" indent="0">
              <a:buNone/>
            </a:pPr>
            <a:r>
              <a:rPr lang="en-US" sz="1600"/>
              <a:t>=    1.65V   -   1.98V    -    1.65V</a:t>
            </a:r>
          </a:p>
          <a:p>
            <a:endParaRPr lang="en-US" sz="1600"/>
          </a:p>
          <a:p>
            <a:r>
              <a:rPr lang="en-US" sz="1600"/>
              <a:t>Time                                          </a:t>
            </a:r>
          </a:p>
          <a:p>
            <a:pPr marL="0" indent="0">
              <a:buNone/>
            </a:pPr>
            <a:r>
              <a:rPr lang="en-US" sz="1600"/>
              <a:t>=         25s   -   70s    -     25s</a:t>
            </a: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/>
              <a:t>Voltage Magnitude:</a:t>
            </a:r>
            <a:endParaRPr lang="en-US" sz="2000"/>
          </a:p>
          <a:p>
            <a:r>
              <a:rPr lang="en-US" sz="1600"/>
              <a:t>1.1  - 1.2 </a:t>
            </a:r>
            <a:r>
              <a:rPr lang="en-US" sz="1600" err="1"/>
              <a:t>pu</a:t>
            </a:r>
            <a:r>
              <a:rPr lang="en-US" sz="1600"/>
              <a:t>  for  &gt; </a:t>
            </a:r>
            <a:r>
              <a:rPr lang="en-US" sz="1700"/>
              <a:t>1min  </a:t>
            </a:r>
            <a:endParaRPr lang="en-IN"/>
          </a:p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DB73-E351-A759-3E05-7C4B1DB0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48B9A-5912-4C92-9E4F-DE2633CA1F5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7" name="Picture 6" descr="A blue and red barcode&#10;&#10;Description automatically generated">
            <a:extLst>
              <a:ext uri="{FF2B5EF4-FFF2-40B4-BE49-F238E27FC236}">
                <a16:creationId xmlns:a16="http://schemas.microsoft.com/office/drawing/2014/main" id="{E4BD9AE4-8825-24FA-4C83-5F1BD5119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831" y="1825625"/>
            <a:ext cx="7981929" cy="355262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0FE11-3E06-E249-5BB6-413961A6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479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EB68-DE3E-A7AD-841B-1BFA17CD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Electrical</a:t>
            </a:r>
            <a:r>
              <a:rPr lang="en-US" b="1"/>
              <a:t> </a:t>
            </a:r>
            <a:r>
              <a:rPr lang="en-US" sz="4400"/>
              <a:t>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4C7A-C475-2E45-D48E-BA797FA0AA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/>
              <a:t>Value from AnalogDiscovery2   </a:t>
            </a:r>
          </a:p>
          <a:p>
            <a:pPr marL="0" indent="0">
              <a:buNone/>
            </a:pPr>
            <a:r>
              <a:rPr lang="en-US" sz="1600"/>
              <a:t>=         4 V -  4v   / 50Hz with 10kHz - 4v  </a:t>
            </a:r>
            <a:endParaRPr lang="en-US" sz="1100"/>
          </a:p>
          <a:p>
            <a:endParaRPr lang="en-US" sz="1600"/>
          </a:p>
          <a:p>
            <a:r>
              <a:rPr lang="en-US" sz="1600"/>
              <a:t>Value at the terminals              </a:t>
            </a:r>
          </a:p>
          <a:p>
            <a:pPr marL="0" indent="0">
              <a:buNone/>
            </a:pPr>
            <a:r>
              <a:rPr lang="en-US" sz="1600"/>
              <a:t>=     1.65 V -  1.65v / 50Hz with 10kHz - 4v </a:t>
            </a:r>
            <a:endParaRPr lang="en-US" sz="1100"/>
          </a:p>
          <a:p>
            <a:r>
              <a:rPr lang="en-US" sz="1600"/>
              <a:t>Time                                          </a:t>
            </a:r>
          </a:p>
          <a:p>
            <a:pPr marL="0" indent="0">
              <a:buNone/>
            </a:pPr>
            <a:r>
              <a:rPr lang="en-US" sz="1600"/>
              <a:t>=        45s       -         30s               -     45s </a:t>
            </a:r>
            <a:endParaRPr lang="en-US" sz="1100"/>
          </a:p>
          <a:p>
            <a:pPr marL="0" indent="0">
              <a:buNone/>
            </a:pPr>
            <a:endParaRPr lang="en-US" sz="1600"/>
          </a:p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DB73-E351-A759-3E05-7C4B1DB0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48B9A-5912-4C92-9E4F-DE2633CA1F5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0DD2C196-C2FA-0FCB-638C-02DBAAF31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8" r="-117"/>
          <a:stretch/>
        </p:blipFill>
        <p:spPr>
          <a:xfrm>
            <a:off x="4574460" y="1825625"/>
            <a:ext cx="7235835" cy="3235273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FF5CAE4-B8E5-D8BE-37C3-9D2FD39EE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3841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EB68-DE3E-A7AD-841B-1BFA17CD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Frequency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4C7A-C475-2E45-D48E-BA797FA0AA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/>
              <a:t>Value from AnalogDiscovery2    </a:t>
            </a:r>
          </a:p>
          <a:p>
            <a:pPr marL="0" indent="0">
              <a:buNone/>
            </a:pPr>
            <a:r>
              <a:rPr lang="en-US" sz="1600"/>
              <a:t>=     4V / 50Hz  -   4V / 60Hz  -  4V  / 50Hz </a:t>
            </a:r>
          </a:p>
          <a:p>
            <a:endParaRPr lang="en-US" sz="1100"/>
          </a:p>
          <a:p>
            <a:r>
              <a:rPr lang="en-US" sz="1600"/>
              <a:t>Voltage at the terminals              </a:t>
            </a:r>
          </a:p>
          <a:p>
            <a:pPr marL="0" indent="0">
              <a:buNone/>
            </a:pPr>
            <a:r>
              <a:rPr lang="en-US" sz="1600"/>
              <a:t>=   1.65 / 50Hz  - 1.65V / 60Hz - 1.65V  / 50Hz </a:t>
            </a:r>
            <a:endParaRPr lang="en-US" sz="1100"/>
          </a:p>
          <a:p>
            <a:endParaRPr lang="en-US" sz="1100"/>
          </a:p>
          <a:p>
            <a:r>
              <a:rPr lang="en-US" sz="1600"/>
              <a:t>Time                                             </a:t>
            </a:r>
          </a:p>
          <a:p>
            <a:pPr marL="0" indent="0">
              <a:buNone/>
            </a:pPr>
            <a:r>
              <a:rPr lang="en-US" sz="1600"/>
              <a:t>=             Same  for  &gt; </a:t>
            </a:r>
            <a:r>
              <a:rPr lang="en-US" sz="1100"/>
              <a:t>10 s     </a:t>
            </a:r>
            <a:endParaRPr lang="en-US" sz="2000"/>
          </a:p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DB73-E351-A759-3E05-7C4B1DB0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48B9A-5912-4C92-9E4F-DE2633CA1F5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D4F506E-BE0E-258A-2E15-FC8B7310C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546" y="1825625"/>
            <a:ext cx="6543576" cy="2921656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34D046-AD41-C817-89CE-D01FD800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180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03E61-0A1E-9AF7-CC34-27253938A24B}"/>
              </a:ext>
            </a:extLst>
          </p:cNvPr>
          <p:cNvSpPr txBox="1">
            <a:spLocks/>
          </p:cNvSpPr>
          <p:nvPr/>
        </p:nvSpPr>
        <p:spPr>
          <a:xfrm>
            <a:off x="1125828" y="564255"/>
            <a:ext cx="8574736" cy="4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TwinCAT</a:t>
            </a:r>
            <a:r>
              <a:rPr lang="en-US" sz="4000" b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3 Setup</a:t>
            </a:r>
          </a:p>
        </p:txBody>
      </p: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06F6B31-7FC3-AE49-CA3E-D24BF9B9C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396" y="1180422"/>
            <a:ext cx="8526993" cy="473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Text Box">
            <a:extLst>
              <a:ext uri="{FF2B5EF4-FFF2-40B4-BE49-F238E27FC236}">
                <a16:creationId xmlns:a16="http://schemas.microsoft.com/office/drawing/2014/main" id="{257AE2B9-8FDD-8682-BE18-F5A50FBC1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766" y="-3314222"/>
            <a:ext cx="3559512" cy="22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E2528A81-4918-A99A-28F0-8C614C230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173787"/>
            <a:ext cx="4114800" cy="365125"/>
          </a:xfrm>
        </p:spPr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5FE87CB-4471-EDFC-1B7A-8AAC0F12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4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8FBF39-C304-ACD9-E26E-4A3FCE2BE7C9}"/>
              </a:ext>
            </a:extLst>
          </p:cNvPr>
          <p:cNvSpPr/>
          <p:nvPr/>
        </p:nvSpPr>
        <p:spPr>
          <a:xfrm>
            <a:off x="1490730" y="1068947"/>
            <a:ext cx="9285220" cy="489826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F22295-C1ED-403C-FDA8-ACD18D5975EA}"/>
              </a:ext>
            </a:extLst>
          </p:cNvPr>
          <p:cNvSpPr/>
          <p:nvPr/>
        </p:nvSpPr>
        <p:spPr>
          <a:xfrm>
            <a:off x="1490730" y="1068945"/>
            <a:ext cx="9285220" cy="755934"/>
          </a:xfrm>
          <a:prstGeom prst="rect">
            <a:avLst/>
          </a:prstGeom>
          <a:solidFill>
            <a:srgbClr val="CDF2FF"/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               TWINCAT 3 		</a:t>
            </a:r>
          </a:p>
          <a:p>
            <a:r>
              <a:rPr lang="en-US">
                <a:solidFill>
                  <a:schemeClr val="tx1"/>
                </a:solidFill>
              </a:rPr>
              <a:t>			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675FD9-8AEF-E5AA-880A-25A1043B3F73}"/>
              </a:ext>
            </a:extLst>
          </p:cNvPr>
          <p:cNvCxnSpPr/>
          <p:nvPr/>
        </p:nvCxnSpPr>
        <p:spPr>
          <a:xfrm>
            <a:off x="4474336" y="1068947"/>
            <a:ext cx="38637" cy="4898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D8E5A0-850E-1AD9-193F-F3B728353044}"/>
              </a:ext>
            </a:extLst>
          </p:cNvPr>
          <p:cNvCxnSpPr/>
          <p:nvPr/>
        </p:nvCxnSpPr>
        <p:spPr>
          <a:xfrm>
            <a:off x="7696089" y="1068947"/>
            <a:ext cx="38637" cy="489826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3">
            <a:extLst>
              <a:ext uri="{FF2B5EF4-FFF2-40B4-BE49-F238E27FC236}">
                <a16:creationId xmlns:a16="http://schemas.microsoft.com/office/drawing/2014/main" id="{8ACBF356-D6C1-6FF8-29CC-A3E5E595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730" y="427299"/>
            <a:ext cx="8574736" cy="463490"/>
          </a:xfrm>
        </p:spPr>
        <p:txBody>
          <a:bodyPr>
            <a:normAutofit fontScale="90000"/>
          </a:bodyPr>
          <a:lstStyle/>
          <a:p>
            <a:r>
              <a:rPr lang="en-US"/>
              <a:t>Communication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1B24E2-FDA7-748C-1832-6A065A5C051D}"/>
              </a:ext>
            </a:extLst>
          </p:cNvPr>
          <p:cNvSpPr/>
          <p:nvPr/>
        </p:nvSpPr>
        <p:spPr>
          <a:xfrm>
            <a:off x="1559417" y="2000519"/>
            <a:ext cx="2841938" cy="72121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733F9-7C9E-A919-C10A-F2F4DFED346C}"/>
              </a:ext>
            </a:extLst>
          </p:cNvPr>
          <p:cNvSpPr txBox="1"/>
          <p:nvPr/>
        </p:nvSpPr>
        <p:spPr>
          <a:xfrm>
            <a:off x="1559417" y="2037379"/>
            <a:ext cx="260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OVERSAMPLING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6B50C4-C5FB-B57E-EA5B-44B2473634D0}"/>
              </a:ext>
            </a:extLst>
          </p:cNvPr>
          <p:cNvSpPr txBox="1"/>
          <p:nvPr/>
        </p:nvSpPr>
        <p:spPr>
          <a:xfrm>
            <a:off x="1603930" y="2277584"/>
            <a:ext cx="309634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latin typeface="+mj-lt"/>
              </a:rPr>
              <a:t>Reads Data every 50</a:t>
            </a:r>
            <a:r>
              <a:rPr lang="en-US" sz="1050">
                <a:solidFill>
                  <a:srgbClr val="202124"/>
                </a:solidFill>
                <a:highlight>
                  <a:srgbClr val="FFFFFF"/>
                </a:highlight>
                <a:latin typeface="+mj-lt"/>
              </a:rPr>
              <a:t>µs and stores in</a:t>
            </a:r>
          </a:p>
          <a:p>
            <a:r>
              <a:rPr lang="en-US" sz="1050">
                <a:solidFill>
                  <a:srgbClr val="202124"/>
                </a:solidFill>
                <a:highlight>
                  <a:srgbClr val="FFFFFF"/>
                </a:highlight>
                <a:latin typeface="+mj-lt"/>
              </a:rPr>
              <a:t>an array of 100 values</a:t>
            </a:r>
          </a:p>
          <a:p>
            <a:r>
              <a:rPr lang="en-US" sz="80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 </a:t>
            </a:r>
            <a:endParaRPr lang="en-US" sz="80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5134C1A-298E-2B39-DD9B-1DD4E36B4ACB}"/>
              </a:ext>
            </a:extLst>
          </p:cNvPr>
          <p:cNvSpPr/>
          <p:nvPr/>
        </p:nvSpPr>
        <p:spPr>
          <a:xfrm>
            <a:off x="2941750" y="2755007"/>
            <a:ext cx="210354" cy="585397"/>
          </a:xfrm>
          <a:prstGeom prst="down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007596-628C-A834-D4FC-EEA74398A2B1}"/>
              </a:ext>
            </a:extLst>
          </p:cNvPr>
          <p:cNvSpPr/>
          <p:nvPr/>
        </p:nvSpPr>
        <p:spPr>
          <a:xfrm>
            <a:off x="1559417" y="3429000"/>
            <a:ext cx="2841938" cy="7212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3AC96-2810-A1C1-94CD-9C7AD23C21D5}"/>
              </a:ext>
            </a:extLst>
          </p:cNvPr>
          <p:cNvSpPr txBox="1"/>
          <p:nvPr/>
        </p:nvSpPr>
        <p:spPr>
          <a:xfrm>
            <a:off x="1577601" y="3695990"/>
            <a:ext cx="2644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PLC fetches data every 5ms.</a:t>
            </a:r>
          </a:p>
          <a:p>
            <a:r>
              <a:rPr lang="en-US" sz="1000"/>
              <a:t>Array of 100 values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E906E-96CE-C315-C276-C85EE0673CB2}"/>
              </a:ext>
            </a:extLst>
          </p:cNvPr>
          <p:cNvSpPr txBox="1"/>
          <p:nvPr/>
        </p:nvSpPr>
        <p:spPr>
          <a:xfrm>
            <a:off x="1559418" y="3432852"/>
            <a:ext cx="52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49F3BB-1023-35E8-8BC3-1DB288A9A579}"/>
              </a:ext>
            </a:extLst>
          </p:cNvPr>
          <p:cNvSpPr txBox="1"/>
          <p:nvPr/>
        </p:nvSpPr>
        <p:spPr>
          <a:xfrm>
            <a:off x="8192643" y="1123746"/>
            <a:ext cx="2125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       PYTHON</a:t>
            </a:r>
          </a:p>
          <a:p>
            <a:r>
              <a:rPr lang="en-US"/>
              <a:t>(Anomaly Detection)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E4FD84-84F8-C054-CAA5-6DF580CE045D}"/>
              </a:ext>
            </a:extLst>
          </p:cNvPr>
          <p:cNvSpPr/>
          <p:nvPr/>
        </p:nvSpPr>
        <p:spPr>
          <a:xfrm>
            <a:off x="7834368" y="4689052"/>
            <a:ext cx="2841938" cy="110000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8BB569-AECA-9688-A8F7-3925673D43C5}"/>
              </a:ext>
            </a:extLst>
          </p:cNvPr>
          <p:cNvSpPr txBox="1"/>
          <p:nvPr/>
        </p:nvSpPr>
        <p:spPr>
          <a:xfrm>
            <a:off x="7895373" y="4657974"/>
            <a:ext cx="2880575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ANOMALY DETECTION ALGORITHM</a:t>
            </a:r>
          </a:p>
          <a:p>
            <a:r>
              <a:rPr lang="en-US" sz="1050"/>
              <a:t>For </a:t>
            </a:r>
            <a:r>
              <a:rPr lang="en-US" sz="1050" err="1"/>
              <a:t>Anomoly</a:t>
            </a:r>
            <a:r>
              <a:rPr lang="en-US" sz="1050"/>
              <a:t> detection we need 10 cycles of data(4000 data samples) according to IEEE standard.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981723F-FDD1-184F-BA08-856D0E2E9E7F}"/>
              </a:ext>
            </a:extLst>
          </p:cNvPr>
          <p:cNvSpPr txBox="1"/>
          <p:nvPr/>
        </p:nvSpPr>
        <p:spPr>
          <a:xfrm>
            <a:off x="5033305" y="1123746"/>
            <a:ext cx="185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       PYTHON</a:t>
            </a:r>
          </a:p>
          <a:p>
            <a:r>
              <a:rPr lang="en-US"/>
              <a:t>(Data Acquisition)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435B08-8ED4-52C2-6687-7AA084A78ECA}"/>
              </a:ext>
            </a:extLst>
          </p:cNvPr>
          <p:cNvSpPr/>
          <p:nvPr/>
        </p:nvSpPr>
        <p:spPr>
          <a:xfrm>
            <a:off x="4585953" y="4254697"/>
            <a:ext cx="3010493" cy="721216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Bent-Up 38">
            <a:extLst>
              <a:ext uri="{FF2B5EF4-FFF2-40B4-BE49-F238E27FC236}">
                <a16:creationId xmlns:a16="http://schemas.microsoft.com/office/drawing/2014/main" id="{ABD51654-10B7-152A-8ED1-63F091729767}"/>
              </a:ext>
            </a:extLst>
          </p:cNvPr>
          <p:cNvSpPr/>
          <p:nvPr/>
        </p:nvSpPr>
        <p:spPr>
          <a:xfrm rot="5400000">
            <a:off x="3488843" y="3630578"/>
            <a:ext cx="538833" cy="1578112"/>
          </a:xfrm>
          <a:prstGeom prst="bentUp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Bent-Up 39">
            <a:extLst>
              <a:ext uri="{FF2B5EF4-FFF2-40B4-BE49-F238E27FC236}">
                <a16:creationId xmlns:a16="http://schemas.microsoft.com/office/drawing/2014/main" id="{386077E8-F84C-C94D-A812-73E43763E0CA}"/>
              </a:ext>
            </a:extLst>
          </p:cNvPr>
          <p:cNvSpPr/>
          <p:nvPr/>
        </p:nvSpPr>
        <p:spPr>
          <a:xfrm rot="5400000">
            <a:off x="6580668" y="4284221"/>
            <a:ext cx="523368" cy="1906757"/>
          </a:xfrm>
          <a:prstGeom prst="bentUpArrow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543594-A990-6D97-F9DD-CE378EA230E3}"/>
              </a:ext>
            </a:extLst>
          </p:cNvPr>
          <p:cNvSpPr txBox="1"/>
          <p:nvPr/>
        </p:nvSpPr>
        <p:spPr>
          <a:xfrm>
            <a:off x="3314930" y="5216062"/>
            <a:ext cx="199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Communication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488DF2-D462-2173-6631-6C7FE2DDCAF2}"/>
              </a:ext>
            </a:extLst>
          </p:cNvPr>
          <p:cNvSpPr/>
          <p:nvPr/>
        </p:nvSpPr>
        <p:spPr>
          <a:xfrm>
            <a:off x="2563970" y="4096100"/>
            <a:ext cx="3859369" cy="172944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E6A5E3D-E7F3-AEC0-B53B-154B2E1D0D0D}"/>
              </a:ext>
            </a:extLst>
          </p:cNvPr>
          <p:cNvSpPr txBox="1"/>
          <p:nvPr/>
        </p:nvSpPr>
        <p:spPr>
          <a:xfrm>
            <a:off x="4701414" y="4319720"/>
            <a:ext cx="1560042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PyADS </a:t>
            </a:r>
          </a:p>
          <a:p>
            <a:pPr marL="342900" indent="-342900">
              <a:buAutoNum type="arabicPeriod"/>
            </a:pPr>
            <a:r>
              <a:rPr lang="en-US" sz="1050"/>
              <a:t>Read and write</a:t>
            </a:r>
          </a:p>
          <a:p>
            <a:pPr marL="342900" indent="-342900">
              <a:buAutoNum type="arabicPeriod"/>
            </a:pPr>
            <a:r>
              <a:rPr lang="en-US" sz="1050"/>
              <a:t>Notification based 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4F804DB5-571A-31FD-37E3-EF76232F2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0D02AE82-D81E-B5D5-1C07-1D65BF99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1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 animBg="1"/>
      <p:bldP spid="4" grpId="0"/>
      <p:bldP spid="5" grpId="0"/>
      <p:bldP spid="6" grpId="0" animBg="1"/>
      <p:bldP spid="7" grpId="0" animBg="1"/>
      <p:bldP spid="8" grpId="0"/>
      <p:bldP spid="11" grpId="0"/>
      <p:bldP spid="27" grpId="0"/>
      <p:bldP spid="35" grpId="0" animBg="1"/>
      <p:bldP spid="36" grpId="0"/>
      <p:bldP spid="37" grpId="0"/>
      <p:bldP spid="38" grpId="0" animBg="1"/>
      <p:bldP spid="39" grpId="0" animBg="1"/>
      <p:bldP spid="40" grpId="0" animBg="1"/>
      <p:bldP spid="41" grpId="0"/>
      <p:bldP spid="42" grpId="0" animBg="1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9E90F1-1BEE-694E-B12E-3C83292B3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6051" y="1557339"/>
            <a:ext cx="9359899" cy="2224758"/>
          </a:xfrm>
        </p:spPr>
        <p:txBody>
          <a:bodyPr>
            <a:normAutofit/>
          </a:bodyPr>
          <a:lstStyle/>
          <a:p>
            <a:pPr marL="228600" indent="0"/>
            <a:r>
              <a:rPr lang="en-US" b="1"/>
              <a:t>Approaches</a:t>
            </a:r>
            <a:r>
              <a:rPr lang="en-US"/>
              <a:t>:</a:t>
            </a:r>
          </a:p>
          <a:p>
            <a:pPr lvl="1">
              <a:buFont typeface="+mj-lt"/>
              <a:buAutoNum type="arabicPeriod"/>
            </a:pPr>
            <a:r>
              <a:rPr lang="en-US"/>
              <a:t>ADS- </a:t>
            </a:r>
            <a:r>
              <a:rPr lang="en-US" err="1"/>
              <a:t>PyADS</a:t>
            </a:r>
            <a:r>
              <a:rPr lang="en-US"/>
              <a:t> Read/Write</a:t>
            </a:r>
          </a:p>
          <a:p>
            <a:pPr lvl="1">
              <a:buFont typeface="+mj-lt"/>
              <a:buAutoNum type="arabicPeriod"/>
            </a:pPr>
            <a:r>
              <a:rPr lang="en-US"/>
              <a:t>Buffer Creation</a:t>
            </a:r>
          </a:p>
          <a:p>
            <a:pPr lvl="1">
              <a:buFont typeface="+mj-lt"/>
              <a:buAutoNum type="arabicPeriod"/>
            </a:pPr>
            <a:r>
              <a:rPr lang="en-US"/>
              <a:t>ADS Notification</a:t>
            </a:r>
          </a:p>
          <a:p>
            <a:pPr lvl="1">
              <a:buFont typeface="+mj-lt"/>
              <a:buAutoNum type="arabicPeriod"/>
            </a:pPr>
            <a:endParaRPr lang="en-US"/>
          </a:p>
          <a:p>
            <a:pPr marL="571500" lvl="1" indent="0">
              <a:buNone/>
            </a:pPr>
            <a:endParaRPr lang="en-US"/>
          </a:p>
          <a:p>
            <a:pPr marL="228600" indent="0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3325217-3635-4543-AD7F-A04CB219F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991" y="490281"/>
            <a:ext cx="11519877" cy="463490"/>
          </a:xfrm>
        </p:spPr>
        <p:txBody>
          <a:bodyPr>
            <a:normAutofit fontScale="90000"/>
          </a:bodyPr>
          <a:lstStyle/>
          <a:p>
            <a:pPr marL="228600"/>
            <a:r>
              <a:rPr lang="en-US" err="1"/>
              <a:t>Communiction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0DD1D-311E-0F94-8DF7-84D7296FB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9A10B-BB7A-693C-94B4-E22047155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36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0495" y="575032"/>
            <a:ext cx="8574736" cy="463490"/>
          </a:xfrm>
        </p:spPr>
        <p:txBody>
          <a:bodyPr>
            <a:normAutofit fontScale="90000"/>
          </a:bodyPr>
          <a:lstStyle/>
          <a:p>
            <a:r>
              <a:rPr lang="en-US"/>
              <a:t>ADS Communication</a:t>
            </a:r>
          </a:p>
        </p:txBody>
      </p:sp>
      <p:pic>
        <p:nvPicPr>
          <p:cNvPr id="2050" name="Picture 2" descr="ADS-Communication 1:">
            <a:extLst>
              <a:ext uri="{FF2B5EF4-FFF2-40B4-BE49-F238E27FC236}">
                <a16:creationId xmlns:a16="http://schemas.microsoft.com/office/drawing/2014/main" id="{CDC4298D-794C-4DAF-2899-5EFC4CAEB6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934" y="1189770"/>
            <a:ext cx="7142127" cy="417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063F1B-77F2-49E4-7860-11BFB6F782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095818" y="5602277"/>
            <a:ext cx="60003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9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Adapted from https://infosys.beckhoff.com/</a:t>
            </a:r>
            <a:r>
              <a:rPr lang="en-US" err="1"/>
              <a:t>english.php?content</a:t>
            </a:r>
            <a:r>
              <a:rPr lang="en-US"/>
              <a:t>=../content/1033/cx8190_hw/5091854987.html&amp;id=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4A75-18FD-A1A4-D6CD-73CE15C6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C11243-5D52-0EA4-DDAE-44942587D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0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8ACBF356-D6C1-6FF8-29CC-A3E5E595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730" y="427299"/>
            <a:ext cx="8574736" cy="463490"/>
          </a:xfrm>
        </p:spPr>
        <p:txBody>
          <a:bodyPr>
            <a:normAutofit fontScale="90000"/>
          </a:bodyPr>
          <a:lstStyle/>
          <a:p>
            <a:r>
              <a:rPr lang="en-US" err="1"/>
              <a:t>PyADS</a:t>
            </a:r>
            <a:r>
              <a:rPr lang="en-US"/>
              <a:t> Read/ Write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B6A094-F0E0-5014-05B8-3749CF6CE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91" r="31480" b="34213"/>
          <a:stretch/>
        </p:blipFill>
        <p:spPr>
          <a:xfrm>
            <a:off x="1909728" y="1250576"/>
            <a:ext cx="8403619" cy="17212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608607-CC1D-2846-4910-20B09B515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83" y="3248130"/>
            <a:ext cx="8237408" cy="26424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5006D8A-A801-7A7D-6DF3-9F3D919914A0}"/>
              </a:ext>
            </a:extLst>
          </p:cNvPr>
          <p:cNvSpPr/>
          <p:nvPr/>
        </p:nvSpPr>
        <p:spPr>
          <a:xfrm>
            <a:off x="3088341" y="1250576"/>
            <a:ext cx="609600" cy="17212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28A42A-6F09-CE73-3EEF-1EEA5F37A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EAEEF-8771-787D-3317-83CFEB271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484C6657-21DE-44E4-2E61-1212995D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730" y="427299"/>
            <a:ext cx="8574736" cy="463490"/>
          </a:xfrm>
        </p:spPr>
        <p:txBody>
          <a:bodyPr>
            <a:normAutofit fontScale="90000"/>
          </a:bodyPr>
          <a:lstStyle/>
          <a:p>
            <a:r>
              <a:rPr lang="en-US"/>
              <a:t>Buffer With </a:t>
            </a:r>
            <a:r>
              <a:rPr lang="en-US" err="1"/>
              <a:t>PyADS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B06E3A-2313-E457-0051-596E6EB161A0}"/>
              </a:ext>
            </a:extLst>
          </p:cNvPr>
          <p:cNvSpPr txBox="1"/>
          <p:nvPr/>
        </p:nvSpPr>
        <p:spPr>
          <a:xfrm>
            <a:off x="1782652" y="1952470"/>
            <a:ext cx="83369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FB_MemRingBuffer</a:t>
            </a:r>
            <a:r>
              <a:rPr lang="en-US" sz="2000" b="1">
                <a:highlight>
                  <a:srgbClr val="FFFFFF"/>
                </a:highlight>
                <a:latin typeface="Arial" panose="020B0604020202020204" pitchFamily="34" charset="0"/>
              </a:rPr>
              <a:t>: </a:t>
            </a:r>
            <a:r>
              <a:rPr lang="en-US" sz="2000">
                <a:highlight>
                  <a:srgbClr val="FFFFFF"/>
                </a:highlight>
                <a:latin typeface="Arial" panose="020B0604020202020204" pitchFamily="34" charset="0"/>
              </a:rPr>
              <a:t>FIFO Buffer </a:t>
            </a:r>
          </a:p>
          <a:p>
            <a:r>
              <a:rPr lang="en-US">
                <a:highlight>
                  <a:srgbClr val="FFFFFF"/>
                </a:highlight>
                <a:latin typeface="Arial" panose="020B0604020202020204" pitchFamily="34" charset="0"/>
              </a:rPr>
              <a:t>      Implementation Unsuccessful</a:t>
            </a:r>
          </a:p>
          <a:p>
            <a:endParaRPr lang="en-US"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en-US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FB_MemStackBuffer</a:t>
            </a:r>
            <a:r>
              <a:rPr lang="en-US" sz="2000" b="1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: 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LIFO Buffer</a:t>
            </a:r>
          </a:p>
          <a:p>
            <a:r>
              <a:rPr lang="en-US">
                <a:highlight>
                  <a:srgbClr val="FFFFFF"/>
                </a:highlight>
                <a:latin typeface="Arial" panose="020B0604020202020204" pitchFamily="34" charset="0"/>
              </a:rPr>
              <a:t>      Not Useful in our Case</a:t>
            </a:r>
          </a:p>
          <a:p>
            <a:endParaRPr lang="en-US" i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Buffer through loop and different PLC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C778B1-8C5C-D4ED-F2DC-F6B43767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4839E-EC9C-6AE1-9CF6-B6907C2F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04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484C6657-21DE-44E4-2E61-1212995D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730" y="427299"/>
            <a:ext cx="8574736" cy="463490"/>
          </a:xfrm>
        </p:spPr>
        <p:txBody>
          <a:bodyPr>
            <a:normAutofit fontScale="90000"/>
          </a:bodyPr>
          <a:lstStyle/>
          <a:p>
            <a:r>
              <a:rPr lang="en-US"/>
              <a:t>Buffer Creation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F3407C-5D36-E17B-33D0-9E86A341C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543" y="942822"/>
            <a:ext cx="2267146" cy="29987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D5EB9B-1AA1-C55A-A21B-5DCE0893A895}"/>
              </a:ext>
            </a:extLst>
          </p:cNvPr>
          <p:cNvSpPr/>
          <p:nvPr/>
        </p:nvSpPr>
        <p:spPr>
          <a:xfrm>
            <a:off x="1709606" y="2335938"/>
            <a:ext cx="2232338" cy="3649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CD43A9-87B9-2338-38D1-DABA9E7708C3}"/>
              </a:ext>
            </a:extLst>
          </p:cNvPr>
          <p:cNvSpPr/>
          <p:nvPr/>
        </p:nvSpPr>
        <p:spPr>
          <a:xfrm>
            <a:off x="1674798" y="3452106"/>
            <a:ext cx="2267146" cy="2532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7E8C9F-103C-BF66-1F87-E00C7698D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868" y="1045554"/>
            <a:ext cx="2865741" cy="25079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68B44F-FE8C-9D33-5216-4F4779179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717" y="1139649"/>
            <a:ext cx="2865741" cy="23417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781E866-B470-2F2B-3FD5-7C322D353432}"/>
              </a:ext>
            </a:extLst>
          </p:cNvPr>
          <p:cNvSpPr/>
          <p:nvPr/>
        </p:nvSpPr>
        <p:spPr>
          <a:xfrm>
            <a:off x="4710723" y="1622310"/>
            <a:ext cx="1393362" cy="3649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61E48A-A335-C1FD-7640-A2267609933D}"/>
              </a:ext>
            </a:extLst>
          </p:cNvPr>
          <p:cNvSpPr/>
          <p:nvPr/>
        </p:nvSpPr>
        <p:spPr>
          <a:xfrm>
            <a:off x="7740307" y="1699219"/>
            <a:ext cx="1393362" cy="3649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181492E-F593-219A-F5BC-09CB97D55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373" y="3898995"/>
            <a:ext cx="9083255" cy="1953595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7F3520-EDE5-A620-8831-A56AF31A3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73825-8F02-6C68-10D9-10CA6A4BE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0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F489-8E6F-437D-CC37-44AC1846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>
                <a:solidFill>
                  <a:srgbClr val="AA101F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92622-9F45-9048-30C4-BC839F073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4566"/>
            <a:ext cx="10515600" cy="3786188"/>
          </a:xfrm>
        </p:spPr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en-US"/>
              <a:t>Overview</a:t>
            </a:r>
          </a:p>
          <a:p>
            <a:pPr marL="685800" indent="-457200">
              <a:buFont typeface="+mj-lt"/>
              <a:buAutoNum type="arabicPeriod"/>
            </a:pPr>
            <a:r>
              <a:rPr lang="en-US"/>
              <a:t>Data Acquisition</a:t>
            </a:r>
            <a:endParaRPr lang="en-US">
              <a:ea typeface="Calibri"/>
              <a:cs typeface="Calibri"/>
            </a:endParaRPr>
          </a:p>
          <a:p>
            <a:pPr marL="685800" indent="-457200">
              <a:buFont typeface="+mj-lt"/>
              <a:buAutoNum type="arabicPeriod"/>
            </a:pPr>
            <a:r>
              <a:rPr lang="en-US"/>
              <a:t>Communication</a:t>
            </a:r>
            <a:endParaRPr lang="en-US">
              <a:ea typeface="Calibri"/>
              <a:cs typeface="Calibri"/>
            </a:endParaRPr>
          </a:p>
          <a:p>
            <a:pPr marL="685800" indent="-457200">
              <a:buFont typeface="+mj-lt"/>
              <a:buAutoNum type="arabicPeriod"/>
            </a:pPr>
            <a:r>
              <a:rPr lang="en-US"/>
              <a:t>Algorithm</a:t>
            </a:r>
            <a:endParaRPr lang="en-US">
              <a:ea typeface="Calibri"/>
              <a:cs typeface="Calibri"/>
            </a:endParaRPr>
          </a:p>
          <a:p>
            <a:pPr marL="685800" indent="-457200">
              <a:buFont typeface="+mj-lt"/>
              <a:buAutoNum type="arabicPeriod"/>
            </a:pPr>
            <a:r>
              <a:rPr lang="en-US"/>
              <a:t>Results</a:t>
            </a:r>
            <a:endParaRPr lang="en-US">
              <a:ea typeface="Calibri"/>
              <a:cs typeface="Calibri"/>
            </a:endParaRPr>
          </a:p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3D926-DA28-442C-2857-4281740D9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137640-8B60-4615-B597-21E20775D36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6B2F1-E2D9-AD62-2BE2-FC40FE448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59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484C6657-21DE-44E4-2E61-1212995D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730" y="427299"/>
            <a:ext cx="8574736" cy="463490"/>
          </a:xfrm>
        </p:spPr>
        <p:txBody>
          <a:bodyPr>
            <a:normAutofit fontScale="90000"/>
          </a:bodyPr>
          <a:lstStyle/>
          <a:p>
            <a:r>
              <a:rPr lang="en-US"/>
              <a:t>Buffer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FA5CB-D2F3-26F7-1739-034FE9A03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" t="5714" r="-274"/>
          <a:stretch/>
        </p:blipFill>
        <p:spPr>
          <a:xfrm>
            <a:off x="1649278" y="1177872"/>
            <a:ext cx="8942522" cy="473736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C63D01F-2BFE-E7A8-2944-BFB06FEF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DAD52-D198-E69A-A91F-B59A2CDF8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15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703E61-0A1E-9AF7-CC34-27253938A24B}"/>
              </a:ext>
            </a:extLst>
          </p:cNvPr>
          <p:cNvSpPr txBox="1">
            <a:spLocks/>
          </p:cNvSpPr>
          <p:nvPr/>
        </p:nvSpPr>
        <p:spPr>
          <a:xfrm>
            <a:off x="1473558" y="410127"/>
            <a:ext cx="8574736" cy="463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75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ADS Notification</a:t>
            </a:r>
          </a:p>
        </p:txBody>
      </p:sp>
      <p:pic>
        <p:nvPicPr>
          <p:cNvPr id="10" name="Picture 9" descr="A diagram of a program&#10;&#10;Description automatically generated">
            <a:extLst>
              <a:ext uri="{FF2B5EF4-FFF2-40B4-BE49-F238E27FC236}">
                <a16:creationId xmlns:a16="http://schemas.microsoft.com/office/drawing/2014/main" id="{2129C70D-7210-E089-5429-ECA5645C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816" y="2407465"/>
            <a:ext cx="3749746" cy="3324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A901A4-F549-6434-8D2A-555988B86441}"/>
              </a:ext>
            </a:extLst>
          </p:cNvPr>
          <p:cNvSpPr txBox="1"/>
          <p:nvPr/>
        </p:nvSpPr>
        <p:spPr>
          <a:xfrm>
            <a:off x="1473559" y="1402308"/>
            <a:ext cx="46634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Communication via notifications instead of individual </a:t>
            </a:r>
          </a:p>
          <a:p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      read requests</a:t>
            </a:r>
          </a:p>
          <a:p>
            <a:endParaRPr lang="en-US" sz="140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PUSH instead of PULL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rgbClr val="222222"/>
              </a:solidFill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Unsuccessful implementation</a:t>
            </a:r>
            <a:endParaRPr lang="en-US" sz="1400"/>
          </a:p>
        </p:txBody>
      </p:sp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CA9FCA3F-AB93-6B4C-529A-6AA3FC9BE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689" y="2742343"/>
            <a:ext cx="4235130" cy="317634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EB4F35-BD3C-7915-3341-9B46A3A1E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4F82D2-5947-025F-DE70-0A06AFEC6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503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255585-3F55-DEB2-7F0F-44369032A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37" y="533429"/>
            <a:ext cx="11519877" cy="463490"/>
          </a:xfrm>
        </p:spPr>
        <p:txBody>
          <a:bodyPr>
            <a:normAutofit fontScale="90000"/>
          </a:bodyPr>
          <a:lstStyle/>
          <a:p>
            <a:r>
              <a:rPr lang="en-IN"/>
              <a:t>Comparison and direction for future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C412E-0431-54B7-5426-7A9407874B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  <a:p>
            <a:endParaRPr lang="en-IN"/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E21A153B-D0BB-C171-82CF-789F276E3277}"/>
              </a:ext>
            </a:extLst>
          </p:cNvPr>
          <p:cNvSpPr/>
          <p:nvPr/>
        </p:nvSpPr>
        <p:spPr>
          <a:xfrm>
            <a:off x="803787" y="3028669"/>
            <a:ext cx="2499852" cy="1022221"/>
          </a:xfrm>
          <a:prstGeom prst="wedgeEllipseCallou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  <a:p>
            <a:pPr algn="ctr"/>
            <a:r>
              <a:rPr lang="en-IN"/>
              <a:t>ADS read/write</a:t>
            </a:r>
          </a:p>
          <a:p>
            <a:pPr algn="ctr"/>
            <a:endParaRPr lang="en-IN"/>
          </a:p>
        </p:txBody>
      </p:sp>
      <p:pic>
        <p:nvPicPr>
          <p:cNvPr id="1026" name="Picture 2" descr="Thinking Baby GIFs | Tenor">
            <a:extLst>
              <a:ext uri="{FF2B5EF4-FFF2-40B4-BE49-F238E27FC236}">
                <a16:creationId xmlns:a16="http://schemas.microsoft.com/office/drawing/2014/main" id="{A32A3A7A-DD73-E005-9956-437CEEF76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442" y="3274494"/>
            <a:ext cx="2095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6514180D-A1ED-D9ED-4A4F-734F112D1FEB}"/>
              </a:ext>
            </a:extLst>
          </p:cNvPr>
          <p:cNvSpPr/>
          <p:nvPr/>
        </p:nvSpPr>
        <p:spPr>
          <a:xfrm>
            <a:off x="2611427" y="2006447"/>
            <a:ext cx="2276167" cy="1022222"/>
          </a:xfrm>
          <a:prstGeom prst="wedgeEllipseCallou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ADS notifications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1E5BE042-3AF3-386A-B52A-A448EEA1B24A}"/>
              </a:ext>
            </a:extLst>
          </p:cNvPr>
          <p:cNvSpPr/>
          <p:nvPr/>
        </p:nvSpPr>
        <p:spPr>
          <a:xfrm>
            <a:off x="4887594" y="2406778"/>
            <a:ext cx="2378177" cy="1022222"/>
          </a:xfrm>
          <a:prstGeom prst="wedgeEllipseCallou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Data Buffer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26ECDD-D479-A7FC-D81B-371EA1A377FA}"/>
              </a:ext>
            </a:extLst>
          </p:cNvPr>
          <p:cNvSpPr/>
          <p:nvPr/>
        </p:nvSpPr>
        <p:spPr>
          <a:xfrm>
            <a:off x="8331876" y="2859062"/>
            <a:ext cx="2497394" cy="1779639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>
                <a:solidFill>
                  <a:schemeClr val="tx1"/>
                </a:solidFill>
              </a:rPr>
              <a:t>Data loss ??</a:t>
            </a:r>
          </a:p>
          <a:p>
            <a:r>
              <a:rPr lang="en-IN">
                <a:solidFill>
                  <a:schemeClr val="tx1"/>
                </a:solidFill>
              </a:rPr>
              <a:t>Time issue ??</a:t>
            </a:r>
          </a:p>
          <a:p>
            <a:r>
              <a:rPr lang="en-IN" err="1">
                <a:solidFill>
                  <a:schemeClr val="tx1"/>
                </a:solidFill>
              </a:rPr>
              <a:t>TwinCAT</a:t>
            </a:r>
            <a:r>
              <a:rPr lang="en-IN">
                <a:solidFill>
                  <a:schemeClr val="tx1"/>
                </a:solidFill>
              </a:rPr>
              <a:t> 3 expertise ??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E2AA01D-6C09-F758-6B92-64415DEAA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8174270-425C-787B-578A-450DC81B6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8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F70D75-55D0-74BC-61CB-AF1239B12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Overview Of The Algorithm 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5153711-7B70-8EFF-D09A-6D8DAC3DF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63473" y="1100479"/>
            <a:ext cx="4374174" cy="48708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FBBDD83-94B9-7095-69A9-ED42CFA81C28}"/>
              </a:ext>
            </a:extLst>
          </p:cNvPr>
          <p:cNvGrpSpPr/>
          <p:nvPr/>
        </p:nvGrpSpPr>
        <p:grpSpPr>
          <a:xfrm>
            <a:off x="6970919" y="279980"/>
            <a:ext cx="3934808" cy="1834630"/>
            <a:chOff x="6970919" y="279980"/>
            <a:chExt cx="3934808" cy="18346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EAC8C5-DDB7-8FF4-18B1-E39015460C9D}"/>
                </a:ext>
              </a:extLst>
            </p:cNvPr>
            <p:cNvSpPr txBox="1"/>
            <p:nvPr/>
          </p:nvSpPr>
          <p:spPr>
            <a:xfrm>
              <a:off x="6970919" y="1257257"/>
              <a:ext cx="1488633" cy="26692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i="1"/>
                <a:t>V, I Signals (Noisy)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C597879-EEF2-40E8-9D49-A9FA6605D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59553" y="279980"/>
              <a:ext cx="2446174" cy="1834630"/>
            </a:xfrm>
            <a:prstGeom prst="rect">
              <a:avLst/>
            </a:prstGeom>
          </p:spPr>
        </p:pic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BD27EEDD-F21C-26DE-BDD7-C6FBA6119D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71431" y="909297"/>
              <a:ext cx="1765429" cy="299576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BEF860-DCDC-164D-002A-AAF89BF31ACC}"/>
              </a:ext>
            </a:extLst>
          </p:cNvPr>
          <p:cNvGrpSpPr/>
          <p:nvPr/>
        </p:nvGrpSpPr>
        <p:grpSpPr>
          <a:xfrm>
            <a:off x="1163781" y="1589852"/>
            <a:ext cx="6286368" cy="2116088"/>
            <a:chOff x="1163781" y="1589852"/>
            <a:chExt cx="6286368" cy="21160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085800-474C-B1CB-8112-EB46B19F8369}"/>
                </a:ext>
              </a:extLst>
            </p:cNvPr>
            <p:cNvSpPr txBox="1"/>
            <p:nvPr/>
          </p:nvSpPr>
          <p:spPr>
            <a:xfrm>
              <a:off x="5596180" y="1995296"/>
              <a:ext cx="1853969" cy="26092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 i="1"/>
                <a:t>V, I Signals (Smooth) 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D0063A-CEFE-A9FD-F73C-3321B8577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63781" y="1589852"/>
              <a:ext cx="2821451" cy="2116088"/>
            </a:xfrm>
            <a:prstGeom prst="rect">
              <a:avLst/>
            </a:prstGeom>
          </p:spPr>
        </p:pic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D5B2482D-8DAE-4CC0-D48D-5E27868902FA}"/>
                </a:ext>
              </a:extLst>
            </p:cNvPr>
            <p:cNvCxnSpPr/>
            <p:nvPr/>
          </p:nvCxnSpPr>
          <p:spPr>
            <a:xfrm flipH="1">
              <a:off x="3740959" y="2114610"/>
              <a:ext cx="1847657" cy="227933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423796A-3D17-4A82-AFB2-5AF467D10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2243" y="4170663"/>
            <a:ext cx="1926508" cy="1444881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087770A3-2898-B86B-972A-B3BAB6D3C7A3}"/>
              </a:ext>
            </a:extLst>
          </p:cNvPr>
          <p:cNvCxnSpPr/>
          <p:nvPr/>
        </p:nvCxnSpPr>
        <p:spPr>
          <a:xfrm flipH="1">
            <a:off x="3606324" y="4741849"/>
            <a:ext cx="526198" cy="383888"/>
          </a:xfrm>
          <a:prstGeom prst="bentConnector3">
            <a:avLst>
              <a:gd name="adj1" fmla="val 3930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D55C69-75B4-8CDD-97F7-1D4780989197}"/>
              </a:ext>
            </a:extLst>
          </p:cNvPr>
          <p:cNvGrpSpPr/>
          <p:nvPr/>
        </p:nvGrpSpPr>
        <p:grpSpPr>
          <a:xfrm>
            <a:off x="2586460" y="1096061"/>
            <a:ext cx="3533058" cy="815608"/>
            <a:chOff x="2586460" y="1096061"/>
            <a:chExt cx="3533058" cy="8156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71B527-913C-C0C3-5DA9-37F0613D4A44}"/>
                </a:ext>
              </a:extLst>
            </p:cNvPr>
            <p:cNvSpPr txBox="1"/>
            <p:nvPr/>
          </p:nvSpPr>
          <p:spPr>
            <a:xfrm>
              <a:off x="2586460" y="1096061"/>
              <a:ext cx="2857248" cy="81560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i="1"/>
                <a:t>10 Cycle Window for 50 Hz </a:t>
              </a:r>
            </a:p>
            <a:p>
              <a:r>
                <a:rPr lang="en-US" sz="1100" i="1">
                  <a:solidFill>
                    <a:srgbClr val="FF0000"/>
                  </a:solidFill>
                </a:rPr>
                <a:t>As per IEEE Standard 1564-2014</a:t>
              </a:r>
              <a:endParaRPr lang="en-US" sz="1100"/>
            </a:p>
            <a:p>
              <a:endParaRPr lang="en-US" i="1"/>
            </a:p>
          </p:txBody>
        </p:sp>
        <p:cxnSp>
          <p:nvCxnSpPr>
            <p:cNvPr id="13" name="Connector: Elbow 12">
              <a:extLst>
                <a:ext uri="{FF2B5EF4-FFF2-40B4-BE49-F238E27FC236}">
                  <a16:creationId xmlns:a16="http://schemas.microsoft.com/office/drawing/2014/main" id="{55503FE5-0D35-07B3-A093-5D1D5B122B0B}"/>
                </a:ext>
              </a:extLst>
            </p:cNvPr>
            <p:cNvCxnSpPr/>
            <p:nvPr/>
          </p:nvCxnSpPr>
          <p:spPr>
            <a:xfrm flipH="1" flipV="1">
              <a:off x="5207000" y="1232370"/>
              <a:ext cx="912518" cy="35748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256F2F4-2E26-CD84-E815-0F78F443A62F}"/>
              </a:ext>
            </a:extLst>
          </p:cNvPr>
          <p:cNvSpPr/>
          <p:nvPr/>
        </p:nvSpPr>
        <p:spPr>
          <a:xfrm>
            <a:off x="3860412" y="2434442"/>
            <a:ext cx="2077250" cy="36338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EF9932-89D8-A04D-53A2-E94ED9B44AE7}"/>
              </a:ext>
            </a:extLst>
          </p:cNvPr>
          <p:cNvSpPr/>
          <p:nvPr/>
        </p:nvSpPr>
        <p:spPr>
          <a:xfrm>
            <a:off x="6482912" y="2434442"/>
            <a:ext cx="2077250" cy="36338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E479E9-6AB0-2D84-81F0-A11555B29BFD}"/>
              </a:ext>
            </a:extLst>
          </p:cNvPr>
          <p:cNvSpPr txBox="1"/>
          <p:nvPr/>
        </p:nvSpPr>
        <p:spPr>
          <a:xfrm>
            <a:off x="8685958" y="2551837"/>
            <a:ext cx="3379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buSzPts val="1400"/>
            </a:pPr>
            <a:r>
              <a:rPr lang="en-US" b="1">
                <a:solidFill>
                  <a:srgbClr val="FF0000"/>
                </a:solidFill>
              </a:rPr>
              <a:t>Transient Behavior Variations</a:t>
            </a:r>
          </a:p>
          <a:p>
            <a:pPr marL="514350" indent="-285750"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Interruptions</a:t>
            </a:r>
          </a:p>
          <a:p>
            <a:pPr marL="514350" indent="-285750"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Voltage Sag</a:t>
            </a:r>
          </a:p>
          <a:p>
            <a:pPr marL="514350" indent="-285750"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Voltage Swell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C096D1-A20A-E4B3-1B9C-9A90796E8A5C}"/>
              </a:ext>
            </a:extLst>
          </p:cNvPr>
          <p:cNvSpPr txBox="1"/>
          <p:nvPr/>
        </p:nvSpPr>
        <p:spPr>
          <a:xfrm>
            <a:off x="8685958" y="4367908"/>
            <a:ext cx="33793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buSzPts val="1400"/>
            </a:pPr>
            <a:r>
              <a:rPr lang="en-US" b="1">
                <a:solidFill>
                  <a:srgbClr val="0070C0"/>
                </a:solidFill>
              </a:rPr>
              <a:t>Frequency Behavior Variations</a:t>
            </a:r>
          </a:p>
          <a:p>
            <a:pPr marL="514350" indent="-285750"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</a:rPr>
              <a:t>Prime Harmonic Variation</a:t>
            </a:r>
          </a:p>
          <a:p>
            <a:pPr marL="514350" indent="-285750">
              <a:buSzPts val="14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70C0"/>
                </a:solidFill>
              </a:rPr>
              <a:t>THD Calculation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B96371-68D0-993B-80DB-1343121FA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142B925-A781-EA15-AC54-377D1921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57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1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0915F4-F801-6C4C-8853-52D2A2B3D83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514350" indent="-285750">
                  <a:buChar char="•"/>
                </a:pPr>
                <a:r>
                  <a:rPr lang="en-US" b="1"/>
                  <a:t>Why?</a:t>
                </a:r>
                <a:endParaRPr lang="en-US"/>
              </a:p>
              <a:p>
                <a:pPr marL="228600" indent="0"/>
                <a:r>
                  <a:rPr lang="en-US"/>
                  <a:t>  To analyze the transient behavior of the system (</a:t>
                </a:r>
                <a:r>
                  <a:rPr lang="en-US" b="1"/>
                  <a:t>Identify: </a:t>
                </a:r>
                <a:r>
                  <a:rPr lang="en-US"/>
                  <a:t>sags, swells, and interruptions based on predefined thresholds)</a:t>
                </a:r>
              </a:p>
              <a:p>
                <a:pPr marL="514350" indent="-285750">
                  <a:buChar char="•"/>
                </a:pPr>
                <a:endParaRPr lang="en-US"/>
              </a:p>
              <a:p>
                <a:pPr marL="571500" indent="-342900">
                  <a:buChar char="•"/>
                </a:pPr>
                <a:r>
                  <a:rPr lang="en-US"/>
                  <a:t>The value of the rms voltage is measured over one cycle and refreshed each half cycle. </a:t>
                </a: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/>
              </a:p>
              <a:p>
                <a:pPr marL="2514600" lvl="5" indent="0">
                  <a:buSzPts val="1400"/>
                  <a:buNone/>
                </a:pPr>
                <a:endParaRPr lang="en-US" sz="1600" i="1"/>
              </a:p>
              <a:p>
                <a:pPr marL="2514600" lvl="5" indent="0">
                  <a:buSzPts val="1400"/>
                  <a:buNone/>
                </a:pPr>
                <a:r>
                  <a:rPr lang="en-US" sz="1600" i="1"/>
                  <a:t>N – Number of samples per cycle</a:t>
                </a:r>
                <a:endParaRPr lang="en-US" i="1"/>
              </a:p>
              <a:p>
                <a:pPr marL="2514600" lvl="5" indent="0">
                  <a:buSzPts val="1400"/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i="1"/>
                  <a:t> – Sampled voltage waveform</a:t>
                </a:r>
              </a:p>
              <a:p>
                <a:pPr marL="2514600" lvl="5" indent="0">
                  <a:buSzPts val="1400"/>
                  <a:buNone/>
                </a:pPr>
                <a:r>
                  <a:rPr lang="en-US" sz="1600" i="1"/>
                  <a:t>k – 1,2,3, etc.</a:t>
                </a:r>
              </a:p>
              <a:p>
                <a:pPr marL="571500" indent="-342900">
                  <a:buFont typeface="Arial"/>
                  <a:buChar char="•"/>
                </a:pPr>
                <a:endParaRPr lang="en-US"/>
              </a:p>
              <a:p>
                <a:pPr marL="571500">
                  <a:buFont typeface="Arial"/>
                  <a:buChar char="•"/>
                </a:pPr>
                <a:endParaRPr lang="en-US"/>
              </a:p>
              <a:p>
                <a:pPr lvl="1">
                  <a:buSzPts val="1400"/>
                  <a:buFont typeface="Courier New"/>
                  <a:buChar char="o"/>
                </a:pPr>
                <a:endParaRPr lang="en-US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50915F4-F801-6C4C-8853-52D2A2B3D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210" r="-1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AE6BD8F8-5140-D330-9DA6-1B9D1DF7D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Calculation Of Rms Voltage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1469C-A741-5EC5-5F79-D2ECDC4CF0E4}"/>
              </a:ext>
            </a:extLst>
          </p:cNvPr>
          <p:cNvSpPr txBox="1"/>
          <p:nvPr/>
        </p:nvSpPr>
        <p:spPr>
          <a:xfrm>
            <a:off x="336061" y="874265"/>
            <a:ext cx="25456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FF0000"/>
                </a:solidFill>
              </a:rPr>
              <a:t>As per IEEE Standard 1564-2014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82E1D-3CF9-B44C-85B2-0BBF1C6BF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761" y="3587172"/>
            <a:ext cx="3215160" cy="227657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0E42D-97B6-5F7A-A150-8D458ADEA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FE03E-B882-3758-EC8B-C8C00F67A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97F250-720C-119C-19E9-151FFF3A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Detection Of Transient Anomalies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8FECF40-9454-8600-A7FD-EE73A6274DEB}"/>
              </a:ext>
            </a:extLst>
          </p:cNvPr>
          <p:cNvGraphicFramePr>
            <a:graphicFrameLocks noGrp="1"/>
          </p:cNvGraphicFramePr>
          <p:nvPr/>
        </p:nvGraphicFramePr>
        <p:xfrm>
          <a:off x="1848556" y="1439333"/>
          <a:ext cx="8595081" cy="3994570"/>
        </p:xfrm>
        <a:graphic>
          <a:graphicData uri="http://schemas.openxmlformats.org/drawingml/2006/table">
            <a:tbl>
              <a:tblPr bandRow="1"/>
              <a:tblGrid>
                <a:gridCol w="1096949">
                  <a:extLst>
                    <a:ext uri="{9D8B030D-6E8A-4147-A177-3AD203B41FA5}">
                      <a16:colId xmlns:a16="http://schemas.microsoft.com/office/drawing/2014/main" val="2372781217"/>
                    </a:ext>
                  </a:extLst>
                </a:gridCol>
                <a:gridCol w="1805106">
                  <a:extLst>
                    <a:ext uri="{9D8B030D-6E8A-4147-A177-3AD203B41FA5}">
                      <a16:colId xmlns:a16="http://schemas.microsoft.com/office/drawing/2014/main" val="1263148108"/>
                    </a:ext>
                  </a:extLst>
                </a:gridCol>
                <a:gridCol w="1846762">
                  <a:extLst>
                    <a:ext uri="{9D8B030D-6E8A-4147-A177-3AD203B41FA5}">
                      <a16:colId xmlns:a16="http://schemas.microsoft.com/office/drawing/2014/main" val="2116014327"/>
                    </a:ext>
                  </a:extLst>
                </a:gridCol>
                <a:gridCol w="1930075">
                  <a:extLst>
                    <a:ext uri="{9D8B030D-6E8A-4147-A177-3AD203B41FA5}">
                      <a16:colId xmlns:a16="http://schemas.microsoft.com/office/drawing/2014/main" val="3437143486"/>
                    </a:ext>
                  </a:extLst>
                </a:gridCol>
                <a:gridCol w="1916189">
                  <a:extLst>
                    <a:ext uri="{9D8B030D-6E8A-4147-A177-3AD203B41FA5}">
                      <a16:colId xmlns:a16="http://schemas.microsoft.com/office/drawing/2014/main" val="2800089927"/>
                    </a:ext>
                  </a:extLst>
                </a:gridCol>
              </a:tblGrid>
              <a:tr h="2254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>
                          <a:effectLst/>
                          <a:latin typeface="Calibri"/>
                        </a:rPr>
                        <a:t>S. 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>
                          <a:effectLst/>
                          <a:latin typeface="Calibri"/>
                        </a:rPr>
                        <a:t>Categories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>
                          <a:effectLst/>
                          <a:latin typeface="Calibri"/>
                        </a:rPr>
                        <a:t>Typical Duration (Cycles)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>
                          <a:effectLst/>
                          <a:latin typeface="Calibri"/>
                        </a:rPr>
                        <a:t>Typical Duration (Seconds)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>
                          <a:effectLst/>
                          <a:latin typeface="Calibri"/>
                        </a:rPr>
                        <a:t>Typical Voltage Magnitude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403573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1</a:t>
                      </a:r>
                      <a:endParaRPr lang="en-US" sz="12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>
                          <a:effectLst/>
                          <a:latin typeface="Calibri"/>
                        </a:rPr>
                        <a:t>Short Duration RMS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962123841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1.1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>
                          <a:effectLst/>
                          <a:latin typeface="Calibri"/>
                        </a:rPr>
                        <a:t>Instantaneous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708047100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1.1.1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Sag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0.5–30 cycles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0.01 - 0.6 Seconds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0.1–0.9 </a:t>
                      </a:r>
                      <a:r>
                        <a:rPr lang="en-US" sz="1200" err="1">
                          <a:effectLst/>
                          <a:latin typeface="Calibri"/>
                        </a:rPr>
                        <a:t>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948238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1.1.2</a:t>
                      </a:r>
                      <a:endParaRPr lang="en-US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Swell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0.5–30 cycles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0.01 - 0.6 Seconds</a:t>
                      </a:r>
                      <a:endParaRPr lang="en-US" sz="1200">
                        <a:solidFill>
                          <a:srgbClr val="FF0000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effectLst/>
                        </a:rPr>
                        <a:t>&gt;1.1 pu</a:t>
                      </a:r>
                      <a:endParaRPr lang="en-US" sz="1200" b="0" i="0" u="none" strike="noStrike" noProof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7303138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1.2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>
                          <a:effectLst/>
                          <a:latin typeface="Calibri"/>
                        </a:rPr>
                        <a:t>Momentary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3479659703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1.2.1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Interruption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0.5 cycles – 3s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0.01 - 3 Seconds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&lt; 0.1 </a:t>
                      </a:r>
                      <a:r>
                        <a:rPr lang="en-US" sz="1200" err="1">
                          <a:effectLst/>
                          <a:latin typeface="Calibri"/>
                        </a:rPr>
                        <a:t>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116143"/>
                  </a:ext>
                </a:extLst>
              </a:tr>
              <a:tr h="24042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1.2.2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Sag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30 cycles – 3 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0.6 - 3 Seconds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0.1–0.9 </a:t>
                      </a:r>
                      <a:r>
                        <a:rPr lang="en-US" sz="1200" err="1">
                          <a:effectLst/>
                          <a:latin typeface="Calibri"/>
                        </a:rPr>
                        <a:t>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164568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1.2.3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Swell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30 cycles – 3 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cap="none" noProof="0">
                          <a:solidFill>
                            <a:srgbClr val="FF0000"/>
                          </a:solidFill>
                          <a:effectLst/>
                          <a:latin typeface="Calibri"/>
                          <a:cs typeface="Arial"/>
                          <a:sym typeface="Arial"/>
                        </a:rPr>
                        <a:t>0.6 - 3 Seconds</a:t>
                      </a:r>
                      <a:endParaRPr lang="en-US" sz="1200" b="0" i="0" u="none" strike="noStrike" cap="none">
                        <a:solidFill>
                          <a:srgbClr val="FF0000"/>
                        </a:solidFill>
                        <a:effectLst/>
                        <a:latin typeface="Calibri"/>
                        <a:cs typeface="Arial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None/>
                      </a:pPr>
                      <a:r>
                        <a:rPr lang="en-US" sz="1200">
                          <a:effectLst/>
                          <a:latin typeface="Calibri"/>
                        </a:rPr>
                        <a:t>&gt;1.1 </a:t>
                      </a:r>
                      <a:r>
                        <a:rPr lang="en-US" sz="1200" err="1">
                          <a:effectLst/>
                          <a:latin typeface="Calibri"/>
                        </a:rPr>
                        <a:t>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347513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>
                          <a:effectLst/>
                          <a:latin typeface="Calibri"/>
                        </a:rPr>
                        <a:t>Temporary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2647673382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1.3.1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Interruption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n-US" sz="1200">
                          <a:effectLst/>
                          <a:latin typeface="Calibri"/>
                        </a:rPr>
                        <a:t>&gt;3 Seconds – 1 Minute</a:t>
                      </a:r>
                      <a:endParaRPr lang="en-US" sz="12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&lt; 0.1 </a:t>
                      </a:r>
                      <a:r>
                        <a:rPr lang="en-US" sz="1200" err="1">
                          <a:effectLst/>
                          <a:latin typeface="Calibri"/>
                        </a:rPr>
                        <a:t>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124526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1.3.2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Sag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effectLst/>
                        </a:rPr>
                        <a:t>&gt;3 Seconds – 1 Minute</a:t>
                      </a:r>
                      <a:endParaRPr lang="en-US" sz="12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0.1–0.9 </a:t>
                      </a:r>
                      <a:r>
                        <a:rPr lang="en-US" sz="1200" err="1">
                          <a:effectLst/>
                          <a:latin typeface="Calibri"/>
                        </a:rPr>
                        <a:t>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4233826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1.3.3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Swell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effectLst/>
                        </a:rPr>
                        <a:t>&gt;3 Seconds – 1 Minute</a:t>
                      </a:r>
                      <a:endParaRPr lang="en-US" sz="12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effectLst/>
                        </a:rPr>
                        <a:t>&gt;1.1 </a:t>
                      </a:r>
                      <a:r>
                        <a:rPr lang="en-US" sz="1200" b="0" i="0" u="none" strike="noStrike" noProof="0" err="1">
                          <a:effectLst/>
                        </a:rPr>
                        <a:t>pu</a:t>
                      </a:r>
                      <a:endParaRPr lang="en-US" sz="1200" b="0" i="0" u="none" strike="noStrike" noProof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5836884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>
                          <a:effectLst/>
                          <a:latin typeface="Calibri"/>
                        </a:rPr>
                        <a:t>Long Duration RMS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1164681296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2.1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Power Failure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effectLst/>
                          <a:latin typeface="Calibri"/>
                        </a:rPr>
                        <a:t>&gt; 1 Minute</a:t>
                      </a:r>
                      <a:endParaRPr lang="en-US" sz="12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&lt;0.1 </a:t>
                      </a:r>
                      <a:r>
                        <a:rPr lang="en-US" sz="1200" err="1">
                          <a:effectLst/>
                          <a:latin typeface="Calibri"/>
                        </a:rPr>
                        <a:t>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4659878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Under - Voltage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effectLst/>
                        </a:rPr>
                        <a:t>&gt; 1 Minute</a:t>
                      </a:r>
                      <a:endParaRPr lang="en-US" sz="12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0.1–0.9 </a:t>
                      </a:r>
                      <a:r>
                        <a:rPr lang="en-US" sz="1200" err="1">
                          <a:effectLst/>
                          <a:latin typeface="Calibri"/>
                        </a:rPr>
                        <a:t>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8042356"/>
                  </a:ext>
                </a:extLst>
              </a:tr>
              <a:tr h="235247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>
                          <a:effectLst/>
                          <a:latin typeface="Calibri"/>
                        </a:rPr>
                        <a:t>2.3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Over - Voltage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effectLst/>
                        </a:rPr>
                        <a:t>&gt; 1 Minute</a:t>
                      </a:r>
                      <a:endParaRPr lang="en-US" sz="120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>
                          <a:effectLst/>
                          <a:latin typeface="Calibri"/>
                        </a:rPr>
                        <a:t>&gt;1.1 pu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91344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194981C-3C85-CE2A-D423-4E825FFC8858}"/>
              </a:ext>
            </a:extLst>
          </p:cNvPr>
          <p:cNvSpPr txBox="1"/>
          <p:nvPr/>
        </p:nvSpPr>
        <p:spPr>
          <a:xfrm>
            <a:off x="336061" y="874265"/>
            <a:ext cx="254564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>
                <a:solidFill>
                  <a:srgbClr val="FF0000"/>
                </a:solidFill>
              </a:rPr>
              <a:t>As per IEEE Standard 1159-2019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E9CC0C-2F2B-AFE0-2F67-5FF22D011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D8B88D-E18D-45D0-1AEA-E60E4322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8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0F979E-C816-2CF5-23D0-8A33844113C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b="1"/>
                  <a:t>Why? </a:t>
                </a:r>
              </a:p>
              <a:p>
                <a:r>
                  <a:rPr lang="en-US"/>
                  <a:t> To quantify the distortion in a power system's voltage waveform by quantitatively analyzing the effect of present Harmonics in the signal.</a:t>
                </a:r>
              </a:p>
              <a:p>
                <a:endParaRPr lang="en-US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𝑇𝐻𝐷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=2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US" i="1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:endParaRPr lang="en-US" i="1">
                  <a:latin typeface="Cambria Math" panose="02040503050406030204" pitchFamily="18" charset="0"/>
                </a:endParaRPr>
              </a:p>
              <a:p>
                <a:endParaRPr lang="en-US" i="1">
                  <a:latin typeface="Cambria Math" panose="02040503050406030204" pitchFamily="18" charset="0"/>
                </a:endParaRPr>
              </a:p>
              <a:p>
                <a:pPr marL="2514600" lvl="5" indent="0">
                  <a:buSzPts val="1400"/>
                  <a:buNone/>
                </a:pPr>
                <a:r>
                  <a:rPr lang="en-US" sz="1600" i="1"/>
                  <a:t>N – Total Number of Harmonic present in the signal</a:t>
                </a:r>
                <a:endParaRPr lang="en-US" i="1"/>
              </a:p>
              <a:p>
                <a:pPr marL="2514600" lvl="5" indent="0">
                  <a:buSzPts val="14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600" i="1"/>
                  <a:t>– Magnitude of k</a:t>
                </a:r>
                <a:r>
                  <a:rPr lang="en-US" sz="1600" i="1" baseline="30000"/>
                  <a:t>th </a:t>
                </a:r>
                <a:r>
                  <a:rPr lang="en-US" sz="1600" i="1"/>
                  <a:t>Harmonic Component</a:t>
                </a:r>
                <a:endParaRPr lang="en-US" sz="1600" i="1">
                  <a:latin typeface="Cambria Math" panose="02040503050406030204" pitchFamily="18" charset="0"/>
                </a:endParaRPr>
              </a:p>
              <a:p>
                <a:pPr marL="2514600" lvl="5" indent="0">
                  <a:buSzPts val="140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i="1"/>
                  <a:t>– Magnitude of Prime Harmonic Frequency</a:t>
                </a:r>
              </a:p>
              <a:p>
                <a:pPr marL="2514600" lvl="5" indent="0">
                  <a:buSzPts val="1400"/>
                  <a:buNone/>
                </a:pPr>
                <a:r>
                  <a:rPr lang="en-US" sz="1600" i="1"/>
                  <a:t>k – 1,2,3, etc.</a:t>
                </a:r>
              </a:p>
              <a:p>
                <a:pPr algn="ctr"/>
                <a:r>
                  <a:rPr lang="en-US"/>
                  <a:t> </a:t>
                </a:r>
              </a:p>
              <a:p>
                <a:pPr algn="ctr"/>
                <a:endParaRPr lang="en-US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F0F979E-C816-2CF5-23D0-8A33844113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B738F81-D38D-3AB4-BF1D-3F499033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Calculation Of Total Harmonic Distortion (THD)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372DA1DF-8202-94D5-ACFB-499FA33802A7}"/>
              </a:ext>
            </a:extLst>
          </p:cNvPr>
          <p:cNvSpPr txBox="1"/>
          <p:nvPr/>
        </p:nvSpPr>
        <p:spPr>
          <a:xfrm>
            <a:off x="336061" y="874265"/>
            <a:ext cx="2545645" cy="27699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i="1">
                <a:solidFill>
                  <a:srgbClr val="FF0000"/>
                </a:solidFill>
              </a:rPr>
              <a:t>As per IEEE Standard 519-2014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45477-DCD3-FE6D-7F5E-19125FB6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8E68F-FD5C-B0D1-6AC4-D01B077CC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7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F2D825-0172-A2B1-FF9F-DA356A706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6051" y="1025409"/>
            <a:ext cx="9077677" cy="5067418"/>
          </a:xfrm>
        </p:spPr>
        <p:txBody>
          <a:bodyPr/>
          <a:lstStyle/>
          <a:p>
            <a:pPr marL="571500" indent="-342900">
              <a:buChar char="•"/>
            </a:pPr>
            <a:r>
              <a:rPr lang="en-US">
                <a:solidFill>
                  <a:srgbClr val="00B0F0"/>
                </a:solidFill>
              </a:rPr>
              <a:t>Current </a:t>
            </a:r>
            <a:r>
              <a:rPr lang="en-US"/>
              <a:t>&amp; </a:t>
            </a:r>
            <a:r>
              <a:rPr lang="en-US">
                <a:solidFill>
                  <a:srgbClr val="7030A0"/>
                </a:solidFill>
              </a:rPr>
              <a:t>Voltage </a:t>
            </a:r>
            <a:r>
              <a:rPr lang="en-US"/>
              <a:t>data received from TwinCAT in the form of CSV file.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97F250-720C-119C-19E9-151FFF3AC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Processing Of Raw Data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8317A-AE98-FA35-3E6F-6D36F4418F00}"/>
              </a:ext>
            </a:extLst>
          </p:cNvPr>
          <p:cNvSpPr txBox="1"/>
          <p:nvPr/>
        </p:nvSpPr>
        <p:spPr>
          <a:xfrm>
            <a:off x="1267485" y="3054096"/>
            <a:ext cx="288805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Name - Time Stamp (LDAP) </a:t>
            </a:r>
          </a:p>
          <a:p>
            <a:r>
              <a:rPr lang="en-US">
                <a:solidFill>
                  <a:srgbClr val="00B0F0"/>
                </a:solidFill>
              </a:rPr>
              <a:t>I_L1real - Current </a:t>
            </a:r>
          </a:p>
          <a:p>
            <a:r>
              <a:rPr lang="en-US">
                <a:solidFill>
                  <a:srgbClr val="7030A0"/>
                </a:solidFill>
              </a:rPr>
              <a:t>U_L1real - Voltage 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74BDED-104D-F75C-0932-037412D42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" b="33638"/>
          <a:stretch/>
        </p:blipFill>
        <p:spPr>
          <a:xfrm>
            <a:off x="4310454" y="1702498"/>
            <a:ext cx="5089659" cy="413009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87EEED-EE00-0921-65FA-C8B530A672D1}"/>
              </a:ext>
            </a:extLst>
          </p:cNvPr>
          <p:cNvCxnSpPr/>
          <p:nvPr/>
        </p:nvCxnSpPr>
        <p:spPr>
          <a:xfrm flipV="1">
            <a:off x="3813902" y="2785869"/>
            <a:ext cx="50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8DF21C-7700-6654-EF93-E48A709E1DDC}"/>
              </a:ext>
            </a:extLst>
          </p:cNvPr>
          <p:cNvCxnSpPr>
            <a:cxnSpLocks/>
          </p:cNvCxnSpPr>
          <p:nvPr/>
        </p:nvCxnSpPr>
        <p:spPr>
          <a:xfrm flipV="1">
            <a:off x="3813902" y="5288866"/>
            <a:ext cx="500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96A3DE-CD73-ED31-E9D4-1E9E43762422}"/>
              </a:ext>
            </a:extLst>
          </p:cNvPr>
          <p:cNvCxnSpPr>
            <a:cxnSpLocks/>
          </p:cNvCxnSpPr>
          <p:nvPr/>
        </p:nvCxnSpPr>
        <p:spPr>
          <a:xfrm flipV="1">
            <a:off x="3813902" y="5581670"/>
            <a:ext cx="500600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02C608-63FA-6FE3-9DA8-C3A93FF9D4D8}"/>
              </a:ext>
            </a:extLst>
          </p:cNvPr>
          <p:cNvCxnSpPr>
            <a:cxnSpLocks/>
          </p:cNvCxnSpPr>
          <p:nvPr/>
        </p:nvCxnSpPr>
        <p:spPr>
          <a:xfrm flipV="1">
            <a:off x="3813902" y="5723349"/>
            <a:ext cx="500600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9104F379-EF0C-0621-0586-0E79FE202118}"/>
              </a:ext>
            </a:extLst>
          </p:cNvPr>
          <p:cNvSpPr/>
          <p:nvPr/>
        </p:nvSpPr>
        <p:spPr>
          <a:xfrm>
            <a:off x="4484517" y="5194416"/>
            <a:ext cx="982309" cy="1889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036848-4093-4A87-8747-ECE020801B76}"/>
              </a:ext>
            </a:extLst>
          </p:cNvPr>
          <p:cNvSpPr/>
          <p:nvPr/>
        </p:nvSpPr>
        <p:spPr>
          <a:xfrm>
            <a:off x="4484516" y="2691417"/>
            <a:ext cx="1416792" cy="1983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DC618C-5D5E-AA66-28A5-802F6CFA70B3}"/>
              </a:ext>
            </a:extLst>
          </p:cNvPr>
          <p:cNvSpPr/>
          <p:nvPr/>
        </p:nvSpPr>
        <p:spPr>
          <a:xfrm>
            <a:off x="5466825" y="5506108"/>
            <a:ext cx="434483" cy="14168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64C91C-7FF4-E648-041E-0BDD38B2C14E}"/>
              </a:ext>
            </a:extLst>
          </p:cNvPr>
          <p:cNvSpPr/>
          <p:nvPr/>
        </p:nvSpPr>
        <p:spPr>
          <a:xfrm>
            <a:off x="6817499" y="5657232"/>
            <a:ext cx="340030" cy="1416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304D04-57C3-4CCA-4797-59A44BB6C518}"/>
              </a:ext>
            </a:extLst>
          </p:cNvPr>
          <p:cNvSpPr/>
          <p:nvPr/>
        </p:nvSpPr>
        <p:spPr>
          <a:xfrm>
            <a:off x="5920199" y="5194416"/>
            <a:ext cx="982309" cy="1889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38259-7422-2238-74D2-F4C9DA6A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0F31F5-CE12-D5BB-23ED-A96AE51A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2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 animBg="1"/>
      <p:bldP spid="12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F2D825-0172-A2B1-FF9F-DA356A706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63" y="1458226"/>
            <a:ext cx="11519876" cy="4535487"/>
          </a:xfrm>
        </p:spPr>
        <p:txBody>
          <a:bodyPr>
            <a:normAutofit lnSpcReduction="10000"/>
          </a:bodyPr>
          <a:lstStyle/>
          <a:p>
            <a:pPr marL="228600" indent="0"/>
            <a:r>
              <a:rPr lang="en-US">
                <a:solidFill>
                  <a:srgbClr val="000000"/>
                </a:solidFill>
              </a:rPr>
              <a:t>Lightweight Directory Access Protocol (</a:t>
            </a:r>
            <a:r>
              <a:rPr lang="en-US" b="1">
                <a:solidFill>
                  <a:srgbClr val="000000"/>
                </a:solidFill>
              </a:rPr>
              <a:t>LDAP</a:t>
            </a:r>
            <a:r>
              <a:rPr lang="en-US">
                <a:solidFill>
                  <a:srgbClr val="000000"/>
                </a:solidFill>
              </a:rPr>
              <a:t>) timestamp. </a:t>
            </a:r>
          </a:p>
          <a:p>
            <a:pPr marL="685800" lvl="1" indent="0"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Represent the number of 100-nanosecond intervals since January 1, 1601 (UTC).</a:t>
            </a:r>
            <a:endParaRPr lang="en-US" b="1"/>
          </a:p>
          <a:p>
            <a:pPr marL="228600" indent="0"/>
            <a:r>
              <a:rPr lang="en-US" b="1"/>
              <a:t>Why ?</a:t>
            </a:r>
            <a:endParaRPr lang="en-US"/>
          </a:p>
          <a:p>
            <a:pPr marL="685800" lvl="1" indent="0">
              <a:buSzPts val="1400"/>
              <a:buNone/>
            </a:pPr>
            <a:r>
              <a:rPr lang="en-US"/>
              <a:t>Provides high precision - </a:t>
            </a:r>
            <a:r>
              <a:rPr lang="en-US">
                <a:solidFill>
                  <a:srgbClr val="000000"/>
                </a:solidFill>
              </a:rPr>
              <a:t>crucial for accurately recording events in time-sensitive applications.</a:t>
            </a:r>
          </a:p>
          <a:p>
            <a:pPr marL="685800" lvl="1" indent="0">
              <a:buSzPts val="1400"/>
              <a:buNone/>
            </a:pPr>
            <a:endParaRPr lang="en-US"/>
          </a:p>
          <a:p>
            <a:pPr marL="228600" indent="0"/>
            <a:r>
              <a:rPr lang="en-US">
                <a:solidFill>
                  <a:srgbClr val="000000"/>
                </a:solidFill>
              </a:rPr>
              <a:t>Raw data consist of LDAP Timestamps which is converted to human readable format. (YYYY-MM-DD HH:MM:SS)</a:t>
            </a:r>
          </a:p>
          <a:p>
            <a:pPr marL="228600" indent="0"/>
            <a:r>
              <a:rPr lang="en-US" b="1"/>
              <a:t>Why ?</a:t>
            </a:r>
            <a:endParaRPr lang="en-US"/>
          </a:p>
          <a:p>
            <a:pPr marL="685800" lvl="1" indent="0">
              <a:buSzPts val="1400"/>
              <a:buNone/>
            </a:pPr>
            <a:r>
              <a:rPr lang="en-US">
                <a:solidFill>
                  <a:srgbClr val="000000"/>
                </a:solidFill>
              </a:rPr>
              <a:t>Data analysis and Visualization.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97F250-720C-119C-19E9-151FFF3AC9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vert="horz" wrap="square" lIns="0" tIns="36000" rIns="0" bIns="0" numCol="1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/>
              <a:t>Converting LDAP Timestamps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9526E6-900D-226A-5A8D-8E3C2D267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074" y="5300661"/>
            <a:ext cx="404554" cy="449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EEA400-71D3-CBAA-AF1F-B4AC022CE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9914" y="4119113"/>
            <a:ext cx="577030" cy="577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9D7411-9B17-4442-2C37-0B77E9185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9758" y="1533257"/>
            <a:ext cx="381138" cy="39019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66830-9B6F-7C79-87CB-C2D81903D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48C94-5BA8-A844-CB66-07BB06D0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5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F79A764-EF86-EEDE-986E-4DDA7C1329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Char char="•"/>
            </a:pPr>
            <a:r>
              <a:rPr lang="en-US"/>
              <a:t>Raw data from TwinCAT is cleaned by</a:t>
            </a:r>
          </a:p>
          <a:p>
            <a:pPr marL="228600" indent="0"/>
            <a:r>
              <a:rPr lang="en-US"/>
              <a:t>dropping null values, and other</a:t>
            </a:r>
          </a:p>
          <a:p>
            <a:pPr marL="228600" indent="0"/>
            <a:r>
              <a:rPr lang="en-US"/>
              <a:t>columns are removed.</a:t>
            </a:r>
          </a:p>
          <a:p>
            <a:pPr marL="571500" indent="-342900">
              <a:buChar char="•"/>
            </a:pPr>
            <a:endParaRPr lang="en-US"/>
          </a:p>
          <a:p>
            <a:pPr marL="228600" indent="0"/>
            <a:endParaRPr lang="en-US"/>
          </a:p>
          <a:p>
            <a:pPr marL="571500" indent="-342900">
              <a:buChar char="•"/>
            </a:pPr>
            <a:r>
              <a:rPr lang="en-US"/>
              <a:t>Timestamp column is renamed</a:t>
            </a:r>
          </a:p>
          <a:p>
            <a:pPr marL="228600" indent="0"/>
            <a:r>
              <a:rPr lang="en-US"/>
              <a:t>from Name &gt; Time </a:t>
            </a:r>
          </a:p>
          <a:p>
            <a:pPr marL="571500" indent="-342900">
              <a:buChar char="•"/>
            </a:pPr>
            <a:endParaRPr lang="en-US"/>
          </a:p>
          <a:p>
            <a:pPr marL="571500" indent="-342900">
              <a:buChar char="•"/>
            </a:pPr>
            <a:endParaRPr lang="en-US"/>
          </a:p>
          <a:p>
            <a:pPr marL="571500" indent="-342900">
              <a:buChar char="•"/>
            </a:pPr>
            <a:endParaRPr lang="en-US"/>
          </a:p>
          <a:p>
            <a:pPr marL="571500" indent="-342900">
              <a:buChar char="•"/>
            </a:pP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FB77A7-FC41-230A-0683-EAE9EDD4DB01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0" tIns="36000" rIns="0" bIns="0" numCol="1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/>
              <a:t>Modifying Time Stamp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9370C4-3552-0B9F-F348-C7F0687FF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133" y="4738293"/>
            <a:ext cx="388251" cy="419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13908B-935E-ACF4-CBD0-BE7A13BD9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16" y="1557339"/>
            <a:ext cx="5092700" cy="4140200"/>
          </a:xfrm>
          <a:prstGeom prst="rect">
            <a:avLst/>
          </a:prstGeom>
        </p:spPr>
      </p:pic>
      <p:sp>
        <p:nvSpPr>
          <p:cNvPr id="14" name="Left Brace 13">
            <a:extLst>
              <a:ext uri="{FF2B5EF4-FFF2-40B4-BE49-F238E27FC236}">
                <a16:creationId xmlns:a16="http://schemas.microsoft.com/office/drawing/2014/main" id="{A4935210-AB09-0C8D-9836-BEE1767B8003}"/>
              </a:ext>
            </a:extLst>
          </p:cNvPr>
          <p:cNvSpPr/>
          <p:nvPr/>
        </p:nvSpPr>
        <p:spPr>
          <a:xfrm>
            <a:off x="6358778" y="2716567"/>
            <a:ext cx="388251" cy="2231605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1669C7C4-C2C4-4638-6D9C-DCB5DC2EF4E9}"/>
              </a:ext>
            </a:extLst>
          </p:cNvPr>
          <p:cNvSpPr/>
          <p:nvPr/>
        </p:nvSpPr>
        <p:spPr>
          <a:xfrm>
            <a:off x="6358777" y="1722381"/>
            <a:ext cx="388251" cy="598899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FE05-081B-F506-F034-6BA13208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4FE9D2-7FFE-1395-A63B-5B4BB7FE1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6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5145C-CB98-F57F-C46D-72855A91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AA101F"/>
                </a:solidFill>
              </a:rPr>
              <a:t>Overview</a:t>
            </a:r>
            <a:endParaRPr lang="en-IN" b="1">
              <a:solidFill>
                <a:srgbClr val="AA101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ED56-7EBB-64E5-776B-5B97E040B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AA101F"/>
                </a:solidFill>
              </a:rPr>
              <a:t>Problem Statement</a:t>
            </a:r>
            <a:endParaRPr lang="en-US">
              <a:solidFill>
                <a:srgbClr val="AA101F"/>
              </a:solidFill>
            </a:endParaRPr>
          </a:p>
          <a:p>
            <a:pPr lvl="1"/>
            <a:r>
              <a:rPr lang="en-US" sz="1800"/>
              <a:t>The objective is to develop and implement an anomaly detection solution to identify</a:t>
            </a:r>
          </a:p>
          <a:p>
            <a:pPr marL="457200" lvl="1" indent="0">
              <a:buNone/>
            </a:pPr>
            <a:r>
              <a:rPr lang="en-US" sz="1800"/>
              <a:t>real-time failures in power systems.</a:t>
            </a:r>
          </a:p>
          <a:p>
            <a:endParaRPr lang="en-US" sz="2400"/>
          </a:p>
          <a:p>
            <a:pPr marL="0" indent="0">
              <a:buNone/>
            </a:pPr>
            <a:r>
              <a:rPr lang="en-US" b="1">
                <a:solidFill>
                  <a:srgbClr val="D6471F"/>
                </a:solidFill>
              </a:rPr>
              <a:t>Solution Concept</a:t>
            </a:r>
            <a:endParaRPr lang="en-US"/>
          </a:p>
          <a:p>
            <a:pPr lvl="1"/>
            <a:r>
              <a:rPr lang="en-US" sz="1800"/>
              <a:t>BECKHOFF Industrial PC and TwinCAT 3 to monitor and analyze power signals. </a:t>
            </a:r>
          </a:p>
          <a:p>
            <a:pPr lvl="1"/>
            <a:r>
              <a:rPr lang="en-US" sz="1800"/>
              <a:t>Algorithm to detect anomalies.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b="1">
                <a:solidFill>
                  <a:srgbClr val="90196E"/>
                </a:solidFill>
              </a:rPr>
              <a:t>Expected Benefits</a:t>
            </a:r>
            <a:endParaRPr lang="en-US">
              <a:solidFill>
                <a:srgbClr val="90196E"/>
              </a:solidFill>
            </a:endParaRPr>
          </a:p>
          <a:p>
            <a:pPr lvl="1"/>
            <a:r>
              <a:rPr lang="en-US" sz="1800"/>
              <a:t>Improved efficiency, reduced downtime, corrective maintenance.</a:t>
            </a:r>
          </a:p>
          <a:p>
            <a:endParaRPr lang="en-IN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9DDB9-5333-2A8C-CDE9-61EFBADD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137640-8B60-4615-B597-21E20775D36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4A368-7A4A-F5E9-E2AB-9017A891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Case Study: </a:t>
            </a:r>
            <a:r>
              <a:rPr lang="en-US"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25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9A45CF-CE55-6642-6344-C75764617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6050" y="1091109"/>
            <a:ext cx="9359899" cy="991452"/>
          </a:xfrm>
        </p:spPr>
        <p:txBody>
          <a:bodyPr/>
          <a:lstStyle/>
          <a:p>
            <a:r>
              <a:rPr lang="en-US" b="1"/>
              <a:t>Why? </a:t>
            </a:r>
          </a:p>
          <a:p>
            <a:r>
              <a:rPr lang="en-US" sz="2000"/>
              <a:t> </a:t>
            </a:r>
            <a:r>
              <a:rPr lang="en-US" sz="2000">
                <a:solidFill>
                  <a:srgbClr val="000000"/>
                </a:solidFill>
              </a:rPr>
              <a:t>Removes high-frequency noise from the signal, making it easier to detect anomalies.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4C7694-FBE0-DDAB-4032-DAF76EC9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Lowpass</a:t>
            </a:r>
            <a:r>
              <a:rPr lang="en-US" sz="4000">
                <a:solidFill>
                  <a:srgbClr val="000000"/>
                </a:solidFill>
              </a:rPr>
              <a:t> </a:t>
            </a:r>
            <a:r>
              <a:rPr lang="en-US" sz="4000"/>
              <a:t>Filtering</a:t>
            </a:r>
          </a:p>
        </p:txBody>
      </p:sp>
      <p:pic>
        <p:nvPicPr>
          <p:cNvPr id="6" name="Picture 5" descr="A graph showing a line and a red line&#10;&#10;Description automatically generated">
            <a:extLst>
              <a:ext uri="{FF2B5EF4-FFF2-40B4-BE49-F238E27FC236}">
                <a16:creationId xmlns:a16="http://schemas.microsoft.com/office/drawing/2014/main" id="{2AB6AC67-F742-C792-5576-AD14FBB4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33" y="2111467"/>
            <a:ext cx="6383933" cy="1956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71237B-F426-CD7B-36BC-318551BA0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69" y="4096773"/>
            <a:ext cx="6017267" cy="1836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D406C6-5AA2-63CE-903F-7F7F88AC7983}"/>
              </a:ext>
            </a:extLst>
          </p:cNvPr>
          <p:cNvSpPr txBox="1"/>
          <p:nvPr/>
        </p:nvSpPr>
        <p:spPr>
          <a:xfrm>
            <a:off x="7838304" y="2769867"/>
            <a:ext cx="9759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Before Filtering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05CE0A-114D-1455-6601-20F5276FD837}"/>
              </a:ext>
            </a:extLst>
          </p:cNvPr>
          <p:cNvSpPr txBox="1"/>
          <p:nvPr/>
        </p:nvSpPr>
        <p:spPr>
          <a:xfrm>
            <a:off x="2812668" y="4753337"/>
            <a:ext cx="9759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After Filtering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EBBE233-83B2-3CF3-E93A-2DD1E1EE8F06}"/>
              </a:ext>
            </a:extLst>
          </p:cNvPr>
          <p:cNvSpPr/>
          <p:nvPr/>
        </p:nvSpPr>
        <p:spPr>
          <a:xfrm rot="10800000">
            <a:off x="7441620" y="2926142"/>
            <a:ext cx="288504" cy="2043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8FAD5E69-B189-E6F0-88D4-000A3CEEE4B4}"/>
              </a:ext>
            </a:extLst>
          </p:cNvPr>
          <p:cNvSpPr/>
          <p:nvPr/>
        </p:nvSpPr>
        <p:spPr>
          <a:xfrm rot="10800000">
            <a:off x="3787237" y="4903602"/>
            <a:ext cx="264462" cy="21637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1424E5-897F-CB46-A160-0E061987E926}"/>
              </a:ext>
            </a:extLst>
          </p:cNvPr>
          <p:cNvSpPr txBox="1"/>
          <p:nvPr/>
        </p:nvSpPr>
        <p:spPr>
          <a:xfrm>
            <a:off x="4691200" y="483279"/>
            <a:ext cx="3781032" cy="815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10 Cycle Window for 50 Hz </a:t>
            </a:r>
          </a:p>
          <a:p>
            <a:r>
              <a:rPr lang="en-US" sz="1100" i="1">
                <a:solidFill>
                  <a:srgbClr val="FF0000"/>
                </a:solidFill>
              </a:rPr>
              <a:t>As per IEEE Standard 1564-2014</a:t>
            </a:r>
            <a:endParaRPr lang="en-US" sz="1100"/>
          </a:p>
          <a:p>
            <a:endParaRPr lang="en-US" i="1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FC4DA2-1E51-0394-650F-2DCDA3984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9EFE5B-F5FC-D5DB-6C8B-860AC0151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2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8" grpId="0"/>
      <p:bldP spid="11" grpId="0"/>
      <p:bldP spid="12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9A45CF-CE55-6642-6344-C75764617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6051" y="1150463"/>
            <a:ext cx="9359899" cy="604802"/>
          </a:xfrm>
        </p:spPr>
        <p:txBody>
          <a:bodyPr/>
          <a:lstStyle/>
          <a:p>
            <a:r>
              <a:rPr lang="en-US" b="1"/>
              <a:t>Successful detection of RMS Variation Anomalies: </a:t>
            </a:r>
            <a:r>
              <a:rPr lang="en-US"/>
              <a:t> 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4C7694-FBE0-DDAB-4032-DAF76EC9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D5284D-9B6F-9F47-B5FF-B68B9C32F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72"/>
          <a:stretch/>
        </p:blipFill>
        <p:spPr>
          <a:xfrm>
            <a:off x="1416050" y="1755265"/>
            <a:ext cx="4477626" cy="4079109"/>
          </a:xfrm>
          <a:prstGeom prst="rect">
            <a:avLst/>
          </a:prstGeom>
          <a:ln w="28575">
            <a:solidFill>
              <a:srgbClr val="AA101F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B06262-2A05-9641-97C7-0419C6A77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46"/>
          <a:stretch/>
        </p:blipFill>
        <p:spPr>
          <a:xfrm>
            <a:off x="6150444" y="1755264"/>
            <a:ext cx="4343158" cy="4079109"/>
          </a:xfrm>
          <a:prstGeom prst="rect">
            <a:avLst/>
          </a:prstGeom>
          <a:ln w="28575">
            <a:solidFill>
              <a:srgbClr val="D6471F"/>
            </a:solidFill>
          </a:ln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85873-D6ED-A513-AC38-6A2E3F068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29973-5453-F44D-97F1-2C4D429DF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8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4C7694-FBE0-DDAB-4032-DAF76EC9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/>
              <a:t>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D5284D-9B6F-9F47-B5FF-B68B9C32F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46" y="1752320"/>
            <a:ext cx="7148750" cy="4084999"/>
          </a:xfrm>
          <a:prstGeom prst="rect">
            <a:avLst/>
          </a:prstGeom>
          <a:ln w="28575">
            <a:solidFill>
              <a:srgbClr val="90196E"/>
            </a:solidFill>
          </a:ln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38E32CF-177F-F881-F56B-0766CD1E6E47}"/>
              </a:ext>
            </a:extLst>
          </p:cNvPr>
          <p:cNvSpPr txBox="1">
            <a:spLocks/>
          </p:cNvSpPr>
          <p:nvPr/>
        </p:nvSpPr>
        <p:spPr bwMode="auto">
          <a:xfrm>
            <a:off x="1416051" y="1150463"/>
            <a:ext cx="9359899" cy="604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spcFirstLastPara="1"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457200" lvl="0" indent="-228600" algn="l" rtl="0" fontAlgn="base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42900" algn="l" rtl="0" fontAlgn="base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42900" algn="l" rtl="0" fontAlgn="base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42900" algn="l" rtl="0" fontAlgn="base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42900" algn="l" rtl="0" fontAlgn="base">
              <a:lnSpc>
                <a:spcPct val="88888"/>
              </a:lnSpc>
              <a:spcBef>
                <a:spcPts val="4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42900" algn="l" defTabSz="914400" rtl="0" eaLnBrk="1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42900" algn="l" defTabSz="914400" rtl="0" eaLnBrk="1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42900" algn="l" defTabSz="914400" rtl="0" eaLnBrk="1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42900" algn="l" defTabSz="914400" rtl="0" eaLnBrk="1" latinLnBrk="0" hangingPunct="1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Successful detection of THD Variation Anomalies: </a:t>
            </a:r>
            <a:r>
              <a:rPr lang="en-US"/>
              <a:t> 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A29AAD-75C2-9FE0-D81B-61471B48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DB863C-6709-2924-9175-C4FB9A49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5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965ADAB5-06AE-0619-A763-C9B567664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495" y="575032"/>
            <a:ext cx="8574736" cy="463490"/>
          </a:xfrm>
        </p:spPr>
        <p:txBody>
          <a:bodyPr>
            <a:normAutofit fontScale="90000"/>
          </a:bodyPr>
          <a:lstStyle/>
          <a:p>
            <a:r>
              <a:rPr lang="en-US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4B6C0-28FE-C939-1F13-981342B61E22}"/>
              </a:ext>
            </a:extLst>
          </p:cNvPr>
          <p:cNvSpPr txBox="1"/>
          <p:nvPr/>
        </p:nvSpPr>
        <p:spPr>
          <a:xfrm>
            <a:off x="1610932" y="1429556"/>
            <a:ext cx="8912181" cy="36933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>
                <a:hlinkClick r:id="rId3"/>
              </a:rPr>
              <a:t>https://pyads.readthedocs.io/en/latest/index.html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>
                <a:hlinkClick r:id="rId4"/>
              </a:rPr>
              <a:t>https://www.beckhoff.com/en-en/products/automation/twincat/tc1xxx-twincat-3-base/tc1000.html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>
                <a:hlinkClick r:id="rId5"/>
              </a:rPr>
              <a:t>https://infosys.beckhoff.com/</a:t>
            </a:r>
            <a:r>
              <a:rPr lang="en-US" err="1">
                <a:hlinkClick r:id="rId5"/>
              </a:rPr>
              <a:t>english.php?content</a:t>
            </a:r>
            <a:r>
              <a:rPr lang="en-US">
                <a:hlinkClick r:id="rId5"/>
              </a:rPr>
              <a:t>=../content/1033/tcplclib_tc2_utilities/35010187.html&amp;id=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>
                <a:hlinkClick r:id="rId6"/>
              </a:rPr>
              <a:t>https://download.beckhoff.com/download/document/automation/twincat3/TF6701_TC3_IoT_Communication_MQTT_EN.pdf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>
                <a:hlinkClick r:id="rId7"/>
              </a:rPr>
              <a:t>https://infosys.beckhoff.com/</a:t>
            </a:r>
            <a:r>
              <a:rPr lang="en-US" err="1">
                <a:hlinkClick r:id="rId7"/>
              </a:rPr>
              <a:t>index.php?content</a:t>
            </a:r>
            <a:r>
              <a:rPr lang="en-US">
                <a:hlinkClick r:id="rId7"/>
              </a:rPr>
              <a:t>=../content/1031/</a:t>
            </a:r>
            <a:r>
              <a:rPr lang="en-US" err="1">
                <a:hlinkClick r:id="rId7"/>
              </a:rPr>
              <a:t>tcadsnetref</a:t>
            </a:r>
            <a:r>
              <a:rPr lang="en-US">
                <a:hlinkClick r:id="rId7"/>
              </a:rPr>
              <a:t>/7312578699.html&amp;id=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IEE Recommended Practice for Monitoring Electric Power Quality, The Institute of Electrical and Electronics Engineers, Inc. 345 East 47th Street, New York, NY 10017-2394, USA. Copyright © 1995 by the Institute of Electrical and Electronics Engineers, Inc.</a:t>
            </a:r>
          </a:p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C00289-6180-E407-58A2-0594B1E63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AD17C-06AF-8BA0-B7B0-EEB426E61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defRPr/>
            </a:pPr>
            <a:fld id="{1CC60D7B-31C4-482B-AB7C-BB76B0B8547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3A72-AA5A-E67C-9311-B2DE12E4D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wrap="square" anchor="ctr">
            <a:normAutofit/>
          </a:bodyPr>
          <a:lstStyle/>
          <a:p>
            <a:r>
              <a:rPr lang="en-US" b="1"/>
              <a:t>Experimental Setup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CFC52-4C72-7D07-D07A-0EE6C46D78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wrap="square" anchor="t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/>
              <a:t>24V DC Power Supply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/>
              <a:t>Beckhoff’s IPC hosting </a:t>
            </a:r>
            <a:r>
              <a:rPr lang="en-US" sz="2400" err="1"/>
              <a:t>TwinCAT</a:t>
            </a:r>
            <a:r>
              <a:rPr lang="en-US" sz="2400"/>
              <a:t> 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/>
              <a:t>Beckhoff’s I/O terminals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/>
              <a:t>EK 1100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/>
              <a:t>EL 3783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/>
              <a:t>220</a:t>
            </a:r>
            <a:r>
              <a:rPr lang="el-GR" sz="2400"/>
              <a:t>Ω</a:t>
            </a:r>
            <a:r>
              <a:rPr lang="en-US" sz="2400"/>
              <a:t> resistive load on a breadboard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err="1"/>
              <a:t>Digilent</a:t>
            </a:r>
            <a:r>
              <a:rPr lang="en-US" sz="2400"/>
              <a:t> Analog Discovery 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/>
              <a:t>Computer monitor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/>
              <a:t>Waveform signal generator</a:t>
            </a:r>
          </a:p>
          <a:p>
            <a:endParaRPr lang="en-US" sz="2400"/>
          </a:p>
        </p:txBody>
      </p:sp>
      <p:pic>
        <p:nvPicPr>
          <p:cNvPr id="11" name="Picture 10" descr="A computer on a desk&#10;&#10;Description automatically generated">
            <a:extLst>
              <a:ext uri="{FF2B5EF4-FFF2-40B4-BE49-F238E27FC236}">
                <a16:creationId xmlns:a16="http://schemas.microsoft.com/office/drawing/2014/main" id="{2CA0E6AA-510A-B521-B969-29E3999C5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2684207"/>
            <a:ext cx="5586262" cy="2346229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F7B3C-4AE8-4D0B-76A9-29609FE2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00C5DEED-14EE-4F1F-8FFE-082B5D61E55E}" type="slidenum">
              <a:rPr lang="en-US" smtClean="0"/>
              <a:pPr>
                <a:spcAft>
                  <a:spcPts val="600"/>
                </a:spcAft>
                <a:defRPr/>
              </a:pPr>
              <a:t>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14C86C-EE78-9251-131D-43E8DB171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308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EB68-DE3E-A7AD-841B-1BFA17CD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AA101F"/>
                </a:solidFill>
              </a:rPr>
              <a:t>Data Acquisition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4C7A-C475-2E45-D48E-BA797FA0AA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err="1">
                <a:solidFill>
                  <a:srgbClr val="AA101F"/>
                </a:solidFill>
              </a:rPr>
              <a:t>WaveForms</a:t>
            </a:r>
            <a:r>
              <a:rPr lang="en-US" sz="2000" b="1">
                <a:solidFill>
                  <a:srgbClr val="AA101F"/>
                </a:solidFill>
              </a:rPr>
              <a:t> Generation Software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5931CF-F1C1-A0F0-3A87-B6FBABA475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b="1">
                <a:solidFill>
                  <a:srgbClr val="AA101F"/>
                </a:solidFill>
              </a:rPr>
              <a:t>Data acquisition using </a:t>
            </a:r>
            <a:r>
              <a:rPr lang="en-US" sz="2000" b="1" err="1">
                <a:solidFill>
                  <a:srgbClr val="AA101F"/>
                </a:solidFill>
              </a:rPr>
              <a:t>TwinCAT</a:t>
            </a:r>
            <a:r>
              <a:rPr lang="en-US" sz="2000" b="1">
                <a:solidFill>
                  <a:srgbClr val="AA101F"/>
                </a:solidFill>
              </a:rPr>
              <a:t> 3 </a:t>
            </a:r>
          </a:p>
          <a:p>
            <a:endParaRPr lang="en-IN"/>
          </a:p>
          <a:p>
            <a:endParaRPr lang="en-IN"/>
          </a:p>
          <a:p>
            <a:pPr marL="0" indent="0">
              <a:buNone/>
            </a:pP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DB73-E351-A759-3E05-7C4B1DB0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48B9A-5912-4C92-9E4F-DE2633CA1F5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" name="Picture 6" descr="A graph with a curve&#10;&#10;Description automatically generated">
            <a:extLst>
              <a:ext uri="{FF2B5EF4-FFF2-40B4-BE49-F238E27FC236}">
                <a16:creationId xmlns:a16="http://schemas.microsoft.com/office/drawing/2014/main" id="{CDE3D85F-4FD2-9821-F60A-0080D38D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13" y="2337616"/>
            <a:ext cx="5246987" cy="239910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63AA818-3D12-C270-5267-7E51C4122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213" y="2357280"/>
            <a:ext cx="5213634" cy="2056447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B867D9-8578-58FC-9383-42F61E08F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0839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EB68-DE3E-A7AD-841B-1BFA17CD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Failure 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4C7A-C475-2E45-D48E-BA797FA0AA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/>
              <a:t>Value from AnalogDiscovery2   </a:t>
            </a:r>
          </a:p>
          <a:p>
            <a:pPr marL="0" indent="0">
              <a:buNone/>
            </a:pPr>
            <a:r>
              <a:rPr lang="en-US" sz="1600"/>
              <a:t>=      4V      -     0v    -      4v</a:t>
            </a:r>
          </a:p>
          <a:p>
            <a:endParaRPr lang="en-US" sz="1600"/>
          </a:p>
          <a:p>
            <a:r>
              <a:rPr lang="en-US" sz="1600"/>
              <a:t>Voltage at the terminals             </a:t>
            </a:r>
          </a:p>
          <a:p>
            <a:pPr marL="0" indent="0">
              <a:buNone/>
            </a:pPr>
            <a:r>
              <a:rPr lang="en-US" sz="1600"/>
              <a:t>=   1,65V    -    0v    -    1,65V</a:t>
            </a:r>
          </a:p>
          <a:p>
            <a:endParaRPr lang="en-US" sz="1600"/>
          </a:p>
          <a:p>
            <a:r>
              <a:rPr lang="en-US" sz="1600"/>
              <a:t>Time                                          </a:t>
            </a:r>
          </a:p>
          <a:p>
            <a:pPr marL="0" indent="0">
              <a:buNone/>
            </a:pPr>
            <a:r>
              <a:rPr lang="en-US" sz="1600"/>
              <a:t> =        15s   -   90s  -     15s  </a:t>
            </a:r>
          </a:p>
          <a:p>
            <a:endParaRPr lang="en-US" sz="1600"/>
          </a:p>
          <a:p>
            <a:endParaRPr lang="en-US" sz="1600"/>
          </a:p>
          <a:p>
            <a:r>
              <a:rPr lang="en-US" sz="1600"/>
              <a:t>Voltage Magnitude  &lt;  0.1 </a:t>
            </a:r>
            <a:r>
              <a:rPr lang="en-US" sz="1600" err="1"/>
              <a:t>pu</a:t>
            </a:r>
            <a:r>
              <a:rPr lang="en-US" sz="1600"/>
              <a:t> for   3s - 1min     </a:t>
            </a:r>
          </a:p>
          <a:p>
            <a:endParaRPr lang="en-IN"/>
          </a:p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DB73-E351-A759-3E05-7C4B1DB0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48B9A-5912-4C92-9E4F-DE2633CA1F5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DBDCB455-F0DE-CCD7-F58B-270912034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994" y="1825625"/>
            <a:ext cx="7435879" cy="3346143"/>
          </a:xfrm>
          <a:prstGeom prst="rect">
            <a:avLst/>
          </a:prstGeom>
          <a:noFill/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24926F6-1183-341C-FF03-D02E329C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51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EB68-DE3E-A7AD-841B-1BFA17CD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Voltage Sag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4C7A-C475-2E45-D48E-BA797FA0AA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/>
              <a:t>Value from AnalogDiscovery2   </a:t>
            </a:r>
          </a:p>
          <a:p>
            <a:pPr marL="0" indent="0">
              <a:buNone/>
            </a:pPr>
            <a:r>
              <a:rPr lang="en-US" sz="1600"/>
              <a:t>=        4 V    -   3.2V  -      4v</a:t>
            </a:r>
          </a:p>
          <a:p>
            <a:endParaRPr lang="en-US" sz="1600"/>
          </a:p>
          <a:p>
            <a:r>
              <a:rPr lang="en-US" sz="1600"/>
              <a:t>Voltage at the terminals            </a:t>
            </a:r>
          </a:p>
          <a:p>
            <a:pPr marL="0" indent="0">
              <a:buNone/>
            </a:pPr>
            <a:r>
              <a:rPr lang="en-US" sz="1600"/>
              <a:t> =    1.65V   -   1.32V -     1.65V</a:t>
            </a:r>
          </a:p>
          <a:p>
            <a:endParaRPr lang="en-US" sz="1600"/>
          </a:p>
          <a:p>
            <a:r>
              <a:rPr lang="en-US" sz="1600"/>
              <a:t>Time                                           </a:t>
            </a:r>
          </a:p>
          <a:p>
            <a:pPr marL="0" indent="0">
              <a:buNone/>
            </a:pPr>
            <a:r>
              <a:rPr lang="en-US" sz="1600"/>
              <a:t>=         45s   -   30s  -    45s  </a:t>
            </a:r>
          </a:p>
          <a:p>
            <a:endParaRPr lang="en-US" sz="1600"/>
          </a:p>
          <a:p>
            <a:endParaRPr lang="en-US" sz="1600"/>
          </a:p>
          <a:p>
            <a:r>
              <a:rPr lang="en-US" sz="1600"/>
              <a:t>Voltage Magnitude</a:t>
            </a:r>
            <a:r>
              <a:rPr lang="en-US" sz="2000"/>
              <a:t>: </a:t>
            </a:r>
            <a:r>
              <a:rPr lang="en-US" sz="1600"/>
              <a:t>0.1 - 0.9pu for </a:t>
            </a:r>
            <a:r>
              <a:rPr lang="en-US" sz="1300"/>
              <a:t>3s - 1min </a:t>
            </a:r>
            <a:endParaRPr lang="en-US" sz="2000"/>
          </a:p>
          <a:p>
            <a:endParaRPr lang="en-IN"/>
          </a:p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DB73-E351-A759-3E05-7C4B1DB0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48B9A-5912-4C92-9E4F-DE2633CA1F5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2096AFF0-B722-D90F-6C36-AE5BBEB07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839" y="1825625"/>
            <a:ext cx="7869561" cy="353920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1C7CC-CBD3-CA4A-B30F-8B361ABE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7201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EB68-DE3E-A7AD-841B-1BFA17CD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Voltage Swell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4C7A-C475-2E45-D48E-BA797FA0AA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/>
              <a:t>Value from AnalogDiscovery2</a:t>
            </a:r>
          </a:p>
          <a:p>
            <a:pPr marL="0" indent="0">
              <a:buNone/>
            </a:pPr>
            <a:r>
              <a:rPr lang="en-US" sz="1600"/>
              <a:t>=       4 V    -    4.8v    -     4v</a:t>
            </a:r>
          </a:p>
          <a:p>
            <a:endParaRPr lang="en-US" sz="1600"/>
          </a:p>
          <a:p>
            <a:r>
              <a:rPr lang="en-US" sz="1600"/>
              <a:t>Voltage at the terminals         </a:t>
            </a:r>
          </a:p>
          <a:p>
            <a:pPr marL="0" indent="0">
              <a:buNone/>
            </a:pPr>
            <a:r>
              <a:rPr lang="en-US" sz="1600"/>
              <a:t>=   1.65V   -   1.98V    -    1.65V</a:t>
            </a:r>
          </a:p>
          <a:p>
            <a:endParaRPr lang="en-US" sz="1600"/>
          </a:p>
          <a:p>
            <a:r>
              <a:rPr lang="en-US" sz="1600"/>
              <a:t>Time                                          </a:t>
            </a:r>
          </a:p>
          <a:p>
            <a:pPr marL="0" indent="0">
              <a:buNone/>
            </a:pPr>
            <a:r>
              <a:rPr lang="en-US" sz="1600"/>
              <a:t>=          45s   -   30s    -     45s </a:t>
            </a:r>
          </a:p>
          <a:p>
            <a:endParaRPr lang="en-US" sz="1600"/>
          </a:p>
          <a:p>
            <a:r>
              <a:rPr lang="en-US" sz="1600"/>
              <a:t>Voltage Magnitude</a:t>
            </a:r>
            <a:endParaRPr lang="en-US" sz="2000"/>
          </a:p>
          <a:p>
            <a:pPr marL="0" indent="0">
              <a:buNone/>
            </a:pPr>
            <a:r>
              <a:rPr lang="en-US" sz="1600"/>
              <a:t>   1.1  - 1.2 </a:t>
            </a:r>
            <a:r>
              <a:rPr lang="en-US" sz="1600" err="1"/>
              <a:t>pu</a:t>
            </a:r>
            <a:r>
              <a:rPr lang="en-US" sz="1600"/>
              <a:t>  for </a:t>
            </a:r>
            <a:r>
              <a:rPr lang="en-US" sz="1700"/>
              <a:t>3s - 1min     </a:t>
            </a:r>
            <a:endParaRPr lang="en-US" sz="2000"/>
          </a:p>
          <a:p>
            <a:endParaRPr lang="en-IN"/>
          </a:p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DB73-E351-A759-3E05-7C4B1DB0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48B9A-5912-4C92-9E4F-DE2633CA1F5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4" name="Picture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9904524-B086-2C3F-2038-D2DA2C45B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340" y="1825625"/>
            <a:ext cx="8028527" cy="3611614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85B427-850B-730D-CF88-E624F71A8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0595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EB68-DE3E-A7AD-841B-1BFA17CD3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Undervoltage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4C7A-C475-2E45-D48E-BA797FA0AA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/>
              <a:t>Value from AnalogDiscovery2</a:t>
            </a:r>
          </a:p>
          <a:p>
            <a:pPr marL="0" indent="0">
              <a:buNone/>
            </a:pPr>
            <a:r>
              <a:rPr lang="en-US" sz="1600"/>
              <a:t>=       4 V    -     3.2v   -      4v</a:t>
            </a:r>
            <a:endParaRPr lang="en-US" sz="1100"/>
          </a:p>
          <a:p>
            <a:endParaRPr lang="en-US" sz="1600"/>
          </a:p>
          <a:p>
            <a:r>
              <a:rPr lang="en-US" sz="1600"/>
              <a:t>Voltage at the terminals</a:t>
            </a:r>
          </a:p>
          <a:p>
            <a:pPr marL="0" indent="0">
              <a:buNone/>
            </a:pPr>
            <a:r>
              <a:rPr lang="en-US" sz="1600"/>
              <a:t>=    1.65V   -    1.32V   -     1.65V</a:t>
            </a:r>
            <a:endParaRPr lang="en-US" sz="1100"/>
          </a:p>
          <a:p>
            <a:endParaRPr lang="en-US" sz="1100"/>
          </a:p>
          <a:p>
            <a:r>
              <a:rPr lang="en-US" sz="1600"/>
              <a:t>Time</a:t>
            </a:r>
          </a:p>
          <a:p>
            <a:pPr marL="0" indent="0">
              <a:buNone/>
            </a:pPr>
            <a:r>
              <a:rPr lang="en-US" sz="1600"/>
              <a:t>=          25s   -    70s   -     25s  </a:t>
            </a:r>
          </a:p>
          <a:p>
            <a:pPr marL="0" indent="0">
              <a:buNone/>
            </a:pPr>
            <a:endParaRPr lang="en-US" sz="1600"/>
          </a:p>
          <a:p>
            <a:r>
              <a:rPr lang="en-US" sz="1600"/>
              <a:t>Voltage Magnitude</a:t>
            </a:r>
            <a:endParaRPr lang="en-US" sz="2000"/>
          </a:p>
          <a:p>
            <a:r>
              <a:rPr lang="en-US" sz="1600"/>
              <a:t>      0.8  - 0.9 </a:t>
            </a:r>
            <a:r>
              <a:rPr lang="en-US" sz="1600" err="1"/>
              <a:t>pu</a:t>
            </a:r>
            <a:r>
              <a:rPr lang="en-US" sz="1600"/>
              <a:t>  for  &gt; </a:t>
            </a:r>
            <a:r>
              <a:rPr lang="en-US" sz="1700"/>
              <a:t>1min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F5DB73-E351-A759-3E05-7C4B1DB06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48B9A-5912-4C92-9E4F-DE2633CA1F5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 descr="A blue and red graph&#10;&#10;Description automatically generated">
            <a:extLst>
              <a:ext uri="{FF2B5EF4-FFF2-40B4-BE49-F238E27FC236}">
                <a16:creationId xmlns:a16="http://schemas.microsoft.com/office/drawing/2014/main" id="{CFB55020-6967-3B1F-157D-35941B64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045" y="1825625"/>
            <a:ext cx="8059994" cy="3613859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55BE013-3095-D4EF-6025-447A6D3B2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>
              <a:defRPr/>
            </a:pPr>
            <a:r>
              <a:rPr lang="en-US"/>
              <a:t>Case Study: </a:t>
            </a:r>
            <a:r>
              <a:rPr lang="en-US">
                <a:latin typeface="Arial"/>
                <a:cs typeface="Arial"/>
                <a:sym typeface="Arial"/>
              </a:rPr>
              <a:t>Anomaly detection with Industrial PC-based energy measurement framework</a:t>
            </a:r>
            <a:endParaRPr lang="en-US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5314043"/>
      </p:ext>
    </p:extLst>
  </p:cSld>
  <p:clrMapOvr>
    <a:masterClrMapping/>
  </p:clrMapOvr>
</p:sld>
</file>

<file path=ppt/theme/theme1.xml><?xml version="1.0" encoding="utf-8"?>
<a:theme xmlns:a="http://schemas.openxmlformats.org/drawingml/2006/main" name="th kol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 koln" id="{C0FA7989-6D56-4648-A899-B60A1FDA5881}" vid="{D3E41FA5-99C6-491E-8E8C-E486BD81297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0D29984A20CE64784539F71A9784210" ma:contentTypeVersion="12" ma:contentTypeDescription="Ein neues Dokument erstellen." ma:contentTypeScope="" ma:versionID="e32b10a778d9f276e6b44c23d6b3e1c2">
  <xsd:schema xmlns:xsd="http://www.w3.org/2001/XMLSchema" xmlns:xs="http://www.w3.org/2001/XMLSchema" xmlns:p="http://schemas.microsoft.com/office/2006/metadata/properties" xmlns:ns2="3b435bf5-77bf-49e6-a417-de87897cb152" xmlns:ns3="b7015c09-1b33-488b-a5bd-b8287d7485b2" targetNamespace="http://schemas.microsoft.com/office/2006/metadata/properties" ma:root="true" ma:fieldsID="2260763a106133b4d017a8633edb16fc" ns2:_="" ns3:_="">
    <xsd:import namespace="3b435bf5-77bf-49e6-a417-de87897cb152"/>
    <xsd:import namespace="b7015c09-1b33-488b-a5bd-b8287d7485b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435bf5-77bf-49e6-a417-de87897cb15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Bildmarkierungen" ma:readOnly="false" ma:fieldId="{5cf76f15-5ced-4ddc-b409-7134ff3c332f}" ma:taxonomyMulti="true" ma:sspId="14f4afa6-d477-4e7f-9106-51509c4efd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015c09-1b33-488b-a5bd-b8287d7485b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5d89cf42-a2e6-49db-b660-1ec84d15a6db}" ma:internalName="TaxCatchAll" ma:showField="CatchAllData" ma:web="b7015c09-1b33-488b-a5bd-b8287d7485b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435bf5-77bf-49e6-a417-de87897cb152">
      <Terms xmlns="http://schemas.microsoft.com/office/infopath/2007/PartnerControls"/>
    </lcf76f155ced4ddcb4097134ff3c332f>
    <TaxCatchAll xmlns="b7015c09-1b33-488b-a5bd-b8287d7485b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CF487F-12F2-47E4-9B41-E233FAD349C0}">
  <ds:schemaRefs>
    <ds:schemaRef ds:uri="3b435bf5-77bf-49e6-a417-de87897cb152"/>
    <ds:schemaRef ds:uri="b7015c09-1b33-488b-a5bd-b8287d7485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18CC2CE-1C2B-449A-A026-CD62F2DE85CB}">
  <ds:schemaRefs>
    <ds:schemaRef ds:uri="3b435bf5-77bf-49e6-a417-de87897cb152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b7015c09-1b33-488b-a5bd-b8287d7485b2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54A0CAF-C4C7-4F25-865D-94D67FAE8AF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 koln</Template>
  <TotalTime>0</TotalTime>
  <Words>1723</Words>
  <Application>Microsoft Office PowerPoint</Application>
  <PresentationFormat>Widescreen</PresentationFormat>
  <Paragraphs>400</Paragraphs>
  <Slides>33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Aptos</vt:lpstr>
      <vt:lpstr>Arial</vt:lpstr>
      <vt:lpstr>Calibri</vt:lpstr>
      <vt:lpstr>Calibri Light</vt:lpstr>
      <vt:lpstr>Cambria Math</vt:lpstr>
      <vt:lpstr>Courier New</vt:lpstr>
      <vt:lpstr>Google Sans</vt:lpstr>
      <vt:lpstr>th koln</vt:lpstr>
      <vt:lpstr>CASE STUDY: ANOMALY DETECTION  With Industrial PC-based Energy Measurement Framework </vt:lpstr>
      <vt:lpstr>Agenda</vt:lpstr>
      <vt:lpstr>Overview</vt:lpstr>
      <vt:lpstr>Experimental Setup</vt:lpstr>
      <vt:lpstr>Data Acquisition</vt:lpstr>
      <vt:lpstr>Power Failure </vt:lpstr>
      <vt:lpstr>Voltage Sag</vt:lpstr>
      <vt:lpstr>Voltage Swell</vt:lpstr>
      <vt:lpstr>Undervoltage</vt:lpstr>
      <vt:lpstr>Overvoltage</vt:lpstr>
      <vt:lpstr>Electrical Noise</vt:lpstr>
      <vt:lpstr>Frequency Variation</vt:lpstr>
      <vt:lpstr>PowerPoint Presentation</vt:lpstr>
      <vt:lpstr>Communication</vt:lpstr>
      <vt:lpstr>Communiction</vt:lpstr>
      <vt:lpstr>ADS Communication</vt:lpstr>
      <vt:lpstr>PyADS Read/ Write</vt:lpstr>
      <vt:lpstr>Buffer With PyADS</vt:lpstr>
      <vt:lpstr>Buffer Creation</vt:lpstr>
      <vt:lpstr>Buffer Results</vt:lpstr>
      <vt:lpstr>PowerPoint Presentation</vt:lpstr>
      <vt:lpstr>Comparison and direction for future </vt:lpstr>
      <vt:lpstr>Overview Of The Algorithm </vt:lpstr>
      <vt:lpstr>Calculation Of Rms Voltage</vt:lpstr>
      <vt:lpstr>Detection Of Transient Anomalies</vt:lpstr>
      <vt:lpstr>Calculation Of Total Harmonic Distortion (THD)</vt:lpstr>
      <vt:lpstr>Processing Of Raw Data </vt:lpstr>
      <vt:lpstr>Converting LDAP Timestamps</vt:lpstr>
      <vt:lpstr>Modifying Time Stamp</vt:lpstr>
      <vt:lpstr>Lowpass Filtering</vt:lpstr>
      <vt:lpstr>Results</vt:lpstr>
      <vt:lpstr>Results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ANOMALY DETECTION  With Industrial PC-based Energy Measurement Framework</dc:title>
  <dc:creator>Bhagyashree Popat Zaware (bzaware)</dc:creator>
  <cp:lastModifiedBy>Muhammad Munam Uddin Farooqui (mfarooqu)</cp:lastModifiedBy>
  <cp:revision>1</cp:revision>
  <dcterms:created xsi:type="dcterms:W3CDTF">2024-07-06T19:48:09Z</dcterms:created>
  <dcterms:modified xsi:type="dcterms:W3CDTF">2024-07-09T11:47:03Z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0x01010050D29984A20CE64784539F71A9784210</vt:lpwstr>
  </property>
  <property fmtid="{D5CDD505-2E9C-101B-9397-08002B2CF9AE}" pid="3" name="MediaServiceImageTags">
    <vt:lpwstr/>
  </property>
</Properties>
</file>